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0" r:id="rId1"/>
  </p:sldMasterIdLst>
  <p:notesMasterIdLst>
    <p:notesMasterId r:id="rId21"/>
  </p:notesMasterIdLst>
  <p:handoutMasterIdLst>
    <p:handoutMasterId r:id="rId22"/>
  </p:handoutMasterIdLst>
  <p:sldIdLst>
    <p:sldId id="260" r:id="rId2"/>
    <p:sldId id="263" r:id="rId3"/>
    <p:sldId id="281" r:id="rId4"/>
    <p:sldId id="264" r:id="rId5"/>
    <p:sldId id="259" r:id="rId6"/>
    <p:sldId id="282" r:id="rId7"/>
    <p:sldId id="283" r:id="rId8"/>
    <p:sldId id="284" r:id="rId9"/>
    <p:sldId id="287" r:id="rId10"/>
    <p:sldId id="265" r:id="rId11"/>
    <p:sldId id="294" r:id="rId12"/>
    <p:sldId id="292" r:id="rId13"/>
    <p:sldId id="293" r:id="rId14"/>
    <p:sldId id="295" r:id="rId15"/>
    <p:sldId id="291" r:id="rId16"/>
    <p:sldId id="288" r:id="rId17"/>
    <p:sldId id="273" r:id="rId18"/>
    <p:sldId id="278" r:id="rId19"/>
    <p:sldId id="279" r:id="rId20"/>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9C12"/>
    <a:srgbClr val="B9CBBC"/>
    <a:srgbClr val="007635"/>
    <a:srgbClr val="8EB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E46C616-887C-4702-9B9B-4626810B3109}" type="datetimeFigureOut">
              <a:rPr lang="de-DE" smtClean="0"/>
              <a:t>20.10.2016</a:t>
            </a:fld>
            <a:endParaRPr lang="de-DE"/>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EF867571-56CB-432E-B8C6-C2A3B2F850E5}" type="slidenum">
              <a:rPr lang="de-DE" smtClean="0"/>
              <a:t>‹Nr.›</a:t>
            </a:fld>
            <a:endParaRPr lang="de-DE"/>
          </a:p>
        </p:txBody>
      </p:sp>
    </p:spTree>
    <p:extLst>
      <p:ext uri="{BB962C8B-B14F-4D97-AF65-F5344CB8AC3E}">
        <p14:creationId xmlns:p14="http://schemas.microsoft.com/office/powerpoint/2010/main" val="341631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C5A5224-1347-4793-A386-5853CEB610CF}" type="datetimeFigureOut">
              <a:rPr lang="de-DE" smtClean="0"/>
              <a:t>20.10.2016</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68ED947-700F-4037-BA27-13FEC95240D1}" type="slidenum">
              <a:rPr lang="de-DE" smtClean="0"/>
              <a:t>‹Nr.›</a:t>
            </a:fld>
            <a:endParaRPr lang="de-DE"/>
          </a:p>
        </p:txBody>
      </p:sp>
    </p:spTree>
    <p:extLst>
      <p:ext uri="{BB962C8B-B14F-4D97-AF65-F5344CB8AC3E}">
        <p14:creationId xmlns:p14="http://schemas.microsoft.com/office/powerpoint/2010/main" val="3074368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68ED947-700F-4037-BA27-13FEC95240D1}" type="slidenum">
              <a:rPr lang="de-DE" smtClean="0"/>
              <a:t>1</a:t>
            </a:fld>
            <a:endParaRPr lang="de-DE"/>
          </a:p>
        </p:txBody>
      </p:sp>
    </p:spTree>
    <p:extLst>
      <p:ext uri="{BB962C8B-B14F-4D97-AF65-F5344CB8AC3E}">
        <p14:creationId xmlns:p14="http://schemas.microsoft.com/office/powerpoint/2010/main" val="2925274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endParaRPr lang="de-DE" dirty="0"/>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r>
              <a:rPr lang="de-DE"/>
              <a:t>17./18.10.2016 </a:t>
            </a:r>
          </a:p>
        </p:txBody>
      </p:sp>
      <p:sp>
        <p:nvSpPr>
          <p:cNvPr id="5" name="Fußzeilenplatzhalter 4"/>
          <p:cNvSpPr>
            <a:spLocks noGrp="1"/>
          </p:cNvSpPr>
          <p:nvPr>
            <p:ph type="ftr" sz="quarter" idx="11"/>
          </p:nvPr>
        </p:nvSpPr>
        <p:spPr/>
        <p:txBody>
          <a:bodyPr/>
          <a:lstStyle/>
          <a:p>
            <a:r>
              <a:rPr lang="de-DE"/>
              <a:t>Marion Schild Sachgebietsleiterin Jugendförderung und Frühe Hilfen   Frau Lange Jugendhilfeplanerin </a:t>
            </a:r>
          </a:p>
        </p:txBody>
      </p:sp>
      <p:sp>
        <p:nvSpPr>
          <p:cNvPr id="6" name="Foliennummernplatzhalter 5"/>
          <p:cNvSpPr>
            <a:spLocks noGrp="1"/>
          </p:cNvSpPr>
          <p:nvPr>
            <p:ph type="sldNum" sz="quarter" idx="12"/>
          </p:nvPr>
        </p:nvSpPr>
        <p:spPr>
          <a:ln>
            <a:noFill/>
          </a:ln>
          <a:effectLst/>
        </p:spPr>
        <p:txBody>
          <a:bodyPr>
            <a:scene3d>
              <a:camera prst="orthographicFront">
                <a:rot lat="0" lon="0" rev="0"/>
              </a:camera>
              <a:lightRig rig="glow" dir="t">
                <a:rot lat="0" lon="0" rev="3600000"/>
              </a:lightRig>
            </a:scene3d>
            <a:sp3d prstMaterial="softEdge">
              <a:contourClr>
                <a:schemeClr val="accent4">
                  <a:alpha val="95000"/>
                </a:schemeClr>
              </a:contourClr>
            </a:sp3d>
          </a:bodyPr>
          <a:lstStyle>
            <a:lvl1pPr>
              <a:defRPr lang="de-DE" sz="1800" b="1" kern="1200" cap="none" spc="0" smtClean="0">
                <a:ln>
                  <a:prstDash val="solid"/>
                </a:ln>
                <a:solidFill>
                  <a:schemeClr val="bg1"/>
                </a:solidFill>
                <a:effectLst>
                  <a:reflection blurRad="6350" stA="55000" endA="300" endPos="45500" dir="5400000" sy="-100000" algn="bl" rotWithShape="0"/>
                </a:effectLst>
                <a:latin typeface="+mn-lt"/>
                <a:ea typeface="+mn-ea"/>
                <a:cs typeface="+mn-cs"/>
              </a:defRPr>
            </a:lvl1pPr>
          </a:lstStyle>
          <a:p>
            <a:fld id="{0465056C-2E66-444C-ADBF-403640ADE835}" type="slidenum">
              <a:rPr lang="de-DE" smtClean="0"/>
              <a:t>‹Nr.›</a:t>
            </a:fld>
            <a:endParaRPr lang="de-DE"/>
          </a:p>
        </p:txBody>
      </p:sp>
    </p:spTree>
    <p:extLst>
      <p:ext uri="{BB962C8B-B14F-4D97-AF65-F5344CB8AC3E}">
        <p14:creationId xmlns:p14="http://schemas.microsoft.com/office/powerpoint/2010/main" val="2511396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17./18.10.2016 </a:t>
            </a:r>
          </a:p>
        </p:txBody>
      </p:sp>
      <p:sp>
        <p:nvSpPr>
          <p:cNvPr id="5" name="Fußzeilenplatzhalter 4"/>
          <p:cNvSpPr>
            <a:spLocks noGrp="1"/>
          </p:cNvSpPr>
          <p:nvPr>
            <p:ph type="ftr" sz="quarter" idx="11"/>
          </p:nvPr>
        </p:nvSpPr>
        <p:spPr/>
        <p:txBody>
          <a:bodyPr/>
          <a:lstStyle/>
          <a:p>
            <a:r>
              <a:rPr lang="de-DE"/>
              <a:t>Marion Schild Sachgebietsleiterin Jugendförderung und Frühe Hilfen   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‹Nr.›</a:t>
            </a:fld>
            <a:endParaRPr lang="de-DE"/>
          </a:p>
        </p:txBody>
      </p:sp>
    </p:spTree>
    <p:extLst>
      <p:ext uri="{BB962C8B-B14F-4D97-AF65-F5344CB8AC3E}">
        <p14:creationId xmlns:p14="http://schemas.microsoft.com/office/powerpoint/2010/main" val="195197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17./18.10.2016 </a:t>
            </a:r>
          </a:p>
        </p:txBody>
      </p:sp>
      <p:sp>
        <p:nvSpPr>
          <p:cNvPr id="5" name="Fußzeilenplatzhalter 4"/>
          <p:cNvSpPr>
            <a:spLocks noGrp="1"/>
          </p:cNvSpPr>
          <p:nvPr>
            <p:ph type="ftr" sz="quarter" idx="11"/>
          </p:nvPr>
        </p:nvSpPr>
        <p:spPr/>
        <p:txBody>
          <a:bodyPr/>
          <a:lstStyle/>
          <a:p>
            <a:r>
              <a:rPr lang="de-DE"/>
              <a:t>Marion Schild Sachgebietsleiterin Jugendförderung und Frühe Hilfen   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‹Nr.›</a:t>
            </a:fld>
            <a:endParaRPr lang="de-DE"/>
          </a:p>
        </p:txBody>
      </p:sp>
    </p:spTree>
    <p:extLst>
      <p:ext uri="{BB962C8B-B14F-4D97-AF65-F5344CB8AC3E}">
        <p14:creationId xmlns:p14="http://schemas.microsoft.com/office/powerpoint/2010/main" val="1405366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17./18.10.2016 </a:t>
            </a:r>
          </a:p>
        </p:txBody>
      </p:sp>
      <p:sp>
        <p:nvSpPr>
          <p:cNvPr id="5" name="Fußzeilenplatzhalter 4"/>
          <p:cNvSpPr>
            <a:spLocks noGrp="1"/>
          </p:cNvSpPr>
          <p:nvPr>
            <p:ph type="ftr" sz="quarter" idx="11"/>
          </p:nvPr>
        </p:nvSpPr>
        <p:spPr/>
        <p:txBody>
          <a:bodyPr/>
          <a:lstStyle/>
          <a:p>
            <a:r>
              <a:rPr lang="de-DE"/>
              <a:t>Marion Schild Sachgebietsleiterin Jugendförderung und Frühe Hilfen   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‹Nr.›</a:t>
            </a:fld>
            <a:endParaRPr lang="de-DE"/>
          </a:p>
        </p:txBody>
      </p:sp>
    </p:spTree>
    <p:extLst>
      <p:ext uri="{BB962C8B-B14F-4D97-AF65-F5344CB8AC3E}">
        <p14:creationId xmlns:p14="http://schemas.microsoft.com/office/powerpoint/2010/main" val="2786470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2800" b="1" cap="all"/>
            </a:lvl1pPr>
          </a:lstStyle>
          <a:p>
            <a:r>
              <a:rPr lang="de-DE"/>
              <a:t>Titelmasterformat durch Klicken bearbeiten</a:t>
            </a:r>
            <a:endParaRPr lang="de-DE" dirty="0"/>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accent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r>
              <a:rPr lang="de-DE"/>
              <a:t>17./18.10.2016 </a:t>
            </a:r>
          </a:p>
        </p:txBody>
      </p:sp>
      <p:sp>
        <p:nvSpPr>
          <p:cNvPr id="5" name="Fußzeilenplatzhalter 4"/>
          <p:cNvSpPr>
            <a:spLocks noGrp="1"/>
          </p:cNvSpPr>
          <p:nvPr>
            <p:ph type="ftr" sz="quarter" idx="11"/>
          </p:nvPr>
        </p:nvSpPr>
        <p:spPr/>
        <p:txBody>
          <a:bodyPr/>
          <a:lstStyle/>
          <a:p>
            <a:r>
              <a:rPr lang="de-DE"/>
              <a:t>Marion Schild Sachgebietsleiterin Jugendförderung und Frühe Hilfen   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‹Nr.›</a:t>
            </a:fld>
            <a:endParaRPr lang="de-DE"/>
          </a:p>
        </p:txBody>
      </p:sp>
    </p:spTree>
    <p:extLst>
      <p:ext uri="{BB962C8B-B14F-4D97-AF65-F5344CB8AC3E}">
        <p14:creationId xmlns:p14="http://schemas.microsoft.com/office/powerpoint/2010/main" val="541376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r>
              <a:rPr lang="de-DE"/>
              <a:t>17./18.10.2016 </a:t>
            </a:r>
          </a:p>
        </p:txBody>
      </p:sp>
      <p:sp>
        <p:nvSpPr>
          <p:cNvPr id="6" name="Fußzeilenplatzhalter 5"/>
          <p:cNvSpPr>
            <a:spLocks noGrp="1"/>
          </p:cNvSpPr>
          <p:nvPr>
            <p:ph type="ftr" sz="quarter" idx="11"/>
          </p:nvPr>
        </p:nvSpPr>
        <p:spPr/>
        <p:txBody>
          <a:bodyPr/>
          <a:lstStyle/>
          <a:p>
            <a:r>
              <a:rPr lang="de-DE"/>
              <a:t>Marion Schild Sachgebietsleiterin Jugendförderung und Frühe Hilfen   Frau Lange Jugendhilfeplanerin </a:t>
            </a:r>
          </a:p>
        </p:txBody>
      </p:sp>
      <p:sp>
        <p:nvSpPr>
          <p:cNvPr id="7" name="Foliennummernplatzhalter 6"/>
          <p:cNvSpPr>
            <a:spLocks noGrp="1"/>
          </p:cNvSpPr>
          <p:nvPr>
            <p:ph type="sldNum" sz="quarter" idx="12"/>
          </p:nvPr>
        </p:nvSpPr>
        <p:spPr/>
        <p:txBody>
          <a:bodyPr/>
          <a:lstStyle/>
          <a:p>
            <a:fld id="{0465056C-2E66-444C-ADBF-403640ADE835}" type="slidenum">
              <a:rPr lang="de-DE" smtClean="0"/>
              <a:t>‹Nr.›</a:t>
            </a:fld>
            <a:endParaRPr lang="de-DE"/>
          </a:p>
        </p:txBody>
      </p:sp>
    </p:spTree>
    <p:extLst>
      <p:ext uri="{BB962C8B-B14F-4D97-AF65-F5344CB8AC3E}">
        <p14:creationId xmlns:p14="http://schemas.microsoft.com/office/powerpoint/2010/main" val="317833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94122"/>
          </a:xfrm>
        </p:spPr>
        <p:txBody>
          <a:bodyPr/>
          <a:lstStyle>
            <a:lvl1pPr>
              <a:defRPr b="1"/>
            </a:lvl1pPr>
          </a:lstStyle>
          <a:p>
            <a:r>
              <a:rPr lang="de-DE"/>
              <a:t>Titelmasterformat durch Klicken bearbeiten</a:t>
            </a:r>
          </a:p>
        </p:txBody>
      </p:sp>
      <p:sp>
        <p:nvSpPr>
          <p:cNvPr id="3" name="Textplatzhalter 2"/>
          <p:cNvSpPr>
            <a:spLocks noGrp="1"/>
          </p:cNvSpPr>
          <p:nvPr>
            <p:ph type="body" idx="1"/>
          </p:nvPr>
        </p:nvSpPr>
        <p:spPr>
          <a:xfrm>
            <a:off x="457200" y="1340768"/>
            <a:ext cx="4040188" cy="83410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4645025" y="1340768"/>
            <a:ext cx="4041775" cy="83410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r>
              <a:rPr lang="de-DE"/>
              <a:t>17./18.10.2016 </a:t>
            </a:r>
          </a:p>
        </p:txBody>
      </p:sp>
      <p:sp>
        <p:nvSpPr>
          <p:cNvPr id="8" name="Fußzeilenplatzhalter 7"/>
          <p:cNvSpPr>
            <a:spLocks noGrp="1"/>
          </p:cNvSpPr>
          <p:nvPr>
            <p:ph type="ftr" sz="quarter" idx="11"/>
          </p:nvPr>
        </p:nvSpPr>
        <p:spPr/>
        <p:txBody>
          <a:bodyPr/>
          <a:lstStyle/>
          <a:p>
            <a:r>
              <a:rPr lang="de-DE"/>
              <a:t>Marion Schild Sachgebietsleiterin Jugendförderung und Frühe Hilfen   Frau Lange Jugendhilfeplanerin </a:t>
            </a:r>
          </a:p>
        </p:txBody>
      </p:sp>
      <p:sp>
        <p:nvSpPr>
          <p:cNvPr id="9" name="Foliennummernplatzhalter 8"/>
          <p:cNvSpPr>
            <a:spLocks noGrp="1"/>
          </p:cNvSpPr>
          <p:nvPr>
            <p:ph type="sldNum" sz="quarter" idx="12"/>
          </p:nvPr>
        </p:nvSpPr>
        <p:spPr/>
        <p:txBody>
          <a:bodyPr/>
          <a:lstStyle/>
          <a:p>
            <a:fld id="{0465056C-2E66-444C-ADBF-403640ADE835}" type="slidenum">
              <a:rPr lang="de-DE" smtClean="0"/>
              <a:t>‹Nr.›</a:t>
            </a:fld>
            <a:endParaRPr lang="de-DE"/>
          </a:p>
        </p:txBody>
      </p:sp>
    </p:spTree>
    <p:extLst>
      <p:ext uri="{BB962C8B-B14F-4D97-AF65-F5344CB8AC3E}">
        <p14:creationId xmlns:p14="http://schemas.microsoft.com/office/powerpoint/2010/main" val="2715707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r>
              <a:rPr lang="de-DE"/>
              <a:t>17./18.10.2016 </a:t>
            </a:r>
          </a:p>
        </p:txBody>
      </p:sp>
      <p:sp>
        <p:nvSpPr>
          <p:cNvPr id="4" name="Fußzeilenplatzhalter 3"/>
          <p:cNvSpPr>
            <a:spLocks noGrp="1"/>
          </p:cNvSpPr>
          <p:nvPr>
            <p:ph type="ftr" sz="quarter" idx="11"/>
          </p:nvPr>
        </p:nvSpPr>
        <p:spPr/>
        <p:txBody>
          <a:bodyPr/>
          <a:lstStyle/>
          <a:p>
            <a:r>
              <a:rPr lang="de-DE"/>
              <a:t>Marion Schild Sachgebietsleiterin Jugendförderung und Frühe Hilfen   Frau Lange Jugendhilfeplanerin </a:t>
            </a:r>
          </a:p>
        </p:txBody>
      </p:sp>
      <p:sp>
        <p:nvSpPr>
          <p:cNvPr id="5" name="Foliennummernplatzhalter 4"/>
          <p:cNvSpPr>
            <a:spLocks noGrp="1"/>
          </p:cNvSpPr>
          <p:nvPr>
            <p:ph type="sldNum" sz="quarter" idx="12"/>
          </p:nvPr>
        </p:nvSpPr>
        <p:spPr/>
        <p:txBody>
          <a:bodyPr/>
          <a:lstStyle/>
          <a:p>
            <a:fld id="{0465056C-2E66-444C-ADBF-403640ADE835}" type="slidenum">
              <a:rPr lang="de-DE" smtClean="0"/>
              <a:t>‹Nr.›</a:t>
            </a:fld>
            <a:endParaRPr lang="de-DE"/>
          </a:p>
        </p:txBody>
      </p:sp>
    </p:spTree>
    <p:extLst>
      <p:ext uri="{BB962C8B-B14F-4D97-AF65-F5344CB8AC3E}">
        <p14:creationId xmlns:p14="http://schemas.microsoft.com/office/powerpoint/2010/main" val="2464589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a:t>17./18.10.2016 </a:t>
            </a:r>
          </a:p>
        </p:txBody>
      </p:sp>
      <p:sp>
        <p:nvSpPr>
          <p:cNvPr id="3" name="Fußzeilenplatzhalter 2"/>
          <p:cNvSpPr>
            <a:spLocks noGrp="1"/>
          </p:cNvSpPr>
          <p:nvPr>
            <p:ph type="ftr" sz="quarter" idx="11"/>
          </p:nvPr>
        </p:nvSpPr>
        <p:spPr/>
        <p:txBody>
          <a:bodyPr/>
          <a:lstStyle/>
          <a:p>
            <a:r>
              <a:rPr lang="de-DE"/>
              <a:t>Marion Schild Sachgebietsleiterin Jugendförderung und Frühe Hilfen   Frau Lange Jugendhilfeplanerin </a:t>
            </a:r>
          </a:p>
        </p:txBody>
      </p:sp>
      <p:sp>
        <p:nvSpPr>
          <p:cNvPr id="4" name="Foliennummernplatzhalter 3"/>
          <p:cNvSpPr>
            <a:spLocks noGrp="1"/>
          </p:cNvSpPr>
          <p:nvPr>
            <p:ph type="sldNum" sz="quarter" idx="12"/>
          </p:nvPr>
        </p:nvSpPr>
        <p:spPr/>
        <p:txBody>
          <a:bodyPr/>
          <a:lstStyle/>
          <a:p>
            <a:fld id="{0465056C-2E66-444C-ADBF-403640ADE835}" type="slidenum">
              <a:rPr lang="de-DE" smtClean="0"/>
              <a:t>‹Nr.›</a:t>
            </a:fld>
            <a:endParaRPr lang="de-DE"/>
          </a:p>
        </p:txBody>
      </p:sp>
    </p:spTree>
    <p:extLst>
      <p:ext uri="{BB962C8B-B14F-4D97-AF65-F5344CB8AC3E}">
        <p14:creationId xmlns:p14="http://schemas.microsoft.com/office/powerpoint/2010/main" val="3179752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r>
              <a:rPr lang="de-DE"/>
              <a:t>17./18.10.2016 </a:t>
            </a:r>
          </a:p>
        </p:txBody>
      </p:sp>
      <p:sp>
        <p:nvSpPr>
          <p:cNvPr id="6" name="Fußzeilenplatzhalter 5"/>
          <p:cNvSpPr>
            <a:spLocks noGrp="1"/>
          </p:cNvSpPr>
          <p:nvPr>
            <p:ph type="ftr" sz="quarter" idx="11"/>
          </p:nvPr>
        </p:nvSpPr>
        <p:spPr/>
        <p:txBody>
          <a:bodyPr/>
          <a:lstStyle/>
          <a:p>
            <a:r>
              <a:rPr lang="de-DE"/>
              <a:t>Marion Schild Sachgebietsleiterin Jugendförderung und Frühe Hilfen   Frau Lange Jugendhilfeplanerin </a:t>
            </a:r>
          </a:p>
        </p:txBody>
      </p:sp>
      <p:sp>
        <p:nvSpPr>
          <p:cNvPr id="7" name="Foliennummernplatzhalter 6"/>
          <p:cNvSpPr>
            <a:spLocks noGrp="1"/>
          </p:cNvSpPr>
          <p:nvPr>
            <p:ph type="sldNum" sz="quarter" idx="12"/>
          </p:nvPr>
        </p:nvSpPr>
        <p:spPr/>
        <p:txBody>
          <a:bodyPr/>
          <a:lstStyle/>
          <a:p>
            <a:fld id="{0465056C-2E66-444C-ADBF-403640ADE835}" type="slidenum">
              <a:rPr lang="de-DE" smtClean="0"/>
              <a:t>‹Nr.›</a:t>
            </a:fld>
            <a:endParaRPr lang="de-DE"/>
          </a:p>
        </p:txBody>
      </p:sp>
    </p:spTree>
    <p:extLst>
      <p:ext uri="{BB962C8B-B14F-4D97-AF65-F5344CB8AC3E}">
        <p14:creationId xmlns:p14="http://schemas.microsoft.com/office/powerpoint/2010/main" val="3279566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r>
              <a:rPr lang="de-DE"/>
              <a:t>17./18.10.2016 </a:t>
            </a:r>
          </a:p>
        </p:txBody>
      </p:sp>
      <p:sp>
        <p:nvSpPr>
          <p:cNvPr id="6" name="Fußzeilenplatzhalter 5"/>
          <p:cNvSpPr>
            <a:spLocks noGrp="1"/>
          </p:cNvSpPr>
          <p:nvPr>
            <p:ph type="ftr" sz="quarter" idx="11"/>
          </p:nvPr>
        </p:nvSpPr>
        <p:spPr/>
        <p:txBody>
          <a:bodyPr/>
          <a:lstStyle/>
          <a:p>
            <a:r>
              <a:rPr lang="de-DE"/>
              <a:t>Marion Schild Sachgebietsleiterin Jugendförderung und Frühe Hilfen   Frau Lange Jugendhilfeplanerin </a:t>
            </a:r>
          </a:p>
        </p:txBody>
      </p:sp>
      <p:sp>
        <p:nvSpPr>
          <p:cNvPr id="7" name="Foliennummernplatzhalter 6"/>
          <p:cNvSpPr>
            <a:spLocks noGrp="1"/>
          </p:cNvSpPr>
          <p:nvPr>
            <p:ph type="sldNum" sz="quarter" idx="12"/>
          </p:nvPr>
        </p:nvSpPr>
        <p:spPr/>
        <p:txBody>
          <a:bodyPr/>
          <a:lstStyle/>
          <a:p>
            <a:fld id="{0465056C-2E66-444C-ADBF-403640ADE835}" type="slidenum">
              <a:rPr lang="de-DE" smtClean="0"/>
              <a:t>‹Nr.›</a:t>
            </a:fld>
            <a:endParaRPr lang="de-DE"/>
          </a:p>
        </p:txBody>
      </p:sp>
    </p:spTree>
    <p:extLst>
      <p:ext uri="{BB962C8B-B14F-4D97-AF65-F5344CB8AC3E}">
        <p14:creationId xmlns:p14="http://schemas.microsoft.com/office/powerpoint/2010/main" val="1338989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3"/>
          <p:cNvSpPr>
            <a:spLocks noChangeArrowheads="1"/>
          </p:cNvSpPr>
          <p:nvPr/>
        </p:nvSpPr>
        <p:spPr bwMode="auto">
          <a:xfrm>
            <a:off x="0" y="5962600"/>
            <a:ext cx="9153525" cy="1066800"/>
          </a:xfrm>
          <a:custGeom>
            <a:avLst/>
            <a:gdLst>
              <a:gd name="connsiteX0" fmla="*/ 0 w 9144000"/>
              <a:gd name="connsiteY0" fmla="*/ 0 h 3581400"/>
              <a:gd name="connsiteX1" fmla="*/ 9144000 w 9144000"/>
              <a:gd name="connsiteY1" fmla="*/ 0 h 3581400"/>
              <a:gd name="connsiteX2" fmla="*/ 9144000 w 9144000"/>
              <a:gd name="connsiteY2" fmla="*/ 3581400 h 3581400"/>
              <a:gd name="connsiteX3" fmla="*/ 0 w 9144000"/>
              <a:gd name="connsiteY3" fmla="*/ 3581400 h 3581400"/>
              <a:gd name="connsiteX4" fmla="*/ 0 w 9144000"/>
              <a:gd name="connsiteY4" fmla="*/ 0 h 3581400"/>
              <a:gd name="connsiteX0" fmla="*/ 0 w 9144000"/>
              <a:gd name="connsiteY0" fmla="*/ 0 h 3581400"/>
              <a:gd name="connsiteX1" fmla="*/ 9144000 w 9144000"/>
              <a:gd name="connsiteY1" fmla="*/ 0 h 3581400"/>
              <a:gd name="connsiteX2" fmla="*/ 4800600 w 9144000"/>
              <a:gd name="connsiteY2" fmla="*/ 1828800 h 3581400"/>
              <a:gd name="connsiteX3" fmla="*/ 0 w 9144000"/>
              <a:gd name="connsiteY3" fmla="*/ 3581400 h 3581400"/>
              <a:gd name="connsiteX4" fmla="*/ 0 w 9144000"/>
              <a:gd name="connsiteY4" fmla="*/ 0 h 3581400"/>
              <a:gd name="connsiteX0" fmla="*/ 0 w 9144000"/>
              <a:gd name="connsiteY0" fmla="*/ 0 h 3581400"/>
              <a:gd name="connsiteX1" fmla="*/ 9144000 w 9144000"/>
              <a:gd name="connsiteY1" fmla="*/ 0 h 3581400"/>
              <a:gd name="connsiteX2" fmla="*/ 4800600 w 9144000"/>
              <a:gd name="connsiteY2" fmla="*/ 1828800 h 3581400"/>
              <a:gd name="connsiteX3" fmla="*/ 0 w 9144000"/>
              <a:gd name="connsiteY3" fmla="*/ 3581400 h 3581400"/>
              <a:gd name="connsiteX4" fmla="*/ 0 w 9144000"/>
              <a:gd name="connsiteY4" fmla="*/ 0 h 3581400"/>
              <a:gd name="connsiteX0" fmla="*/ 0 w 9144000"/>
              <a:gd name="connsiteY0" fmla="*/ 0 h 3581400"/>
              <a:gd name="connsiteX1" fmla="*/ 9144000 w 9144000"/>
              <a:gd name="connsiteY1" fmla="*/ 0 h 3581400"/>
              <a:gd name="connsiteX2" fmla="*/ 4800600 w 9144000"/>
              <a:gd name="connsiteY2" fmla="*/ 1828800 h 3581400"/>
              <a:gd name="connsiteX3" fmla="*/ 0 w 9144000"/>
              <a:gd name="connsiteY3" fmla="*/ 3581400 h 3581400"/>
              <a:gd name="connsiteX4" fmla="*/ 0 w 9144000"/>
              <a:gd name="connsiteY4" fmla="*/ 0 h 3581400"/>
              <a:gd name="connsiteX0" fmla="*/ 0 w 9144000"/>
              <a:gd name="connsiteY0" fmla="*/ 0 h 3581400"/>
              <a:gd name="connsiteX1" fmla="*/ 9144000 w 9144000"/>
              <a:gd name="connsiteY1" fmla="*/ 0 h 3581400"/>
              <a:gd name="connsiteX2" fmla="*/ 2971800 w 9144000"/>
              <a:gd name="connsiteY2" fmla="*/ 914400 h 3581400"/>
              <a:gd name="connsiteX3" fmla="*/ 0 w 9144000"/>
              <a:gd name="connsiteY3" fmla="*/ 3581400 h 3581400"/>
              <a:gd name="connsiteX4" fmla="*/ 0 w 9144000"/>
              <a:gd name="connsiteY4" fmla="*/ 0 h 3581400"/>
              <a:gd name="connsiteX0" fmla="*/ 0 w 9144000"/>
              <a:gd name="connsiteY0" fmla="*/ 0 h 3581400"/>
              <a:gd name="connsiteX1" fmla="*/ 9144000 w 9144000"/>
              <a:gd name="connsiteY1" fmla="*/ 0 h 3581400"/>
              <a:gd name="connsiteX2" fmla="*/ 2971800 w 9144000"/>
              <a:gd name="connsiteY2" fmla="*/ 914400 h 3581400"/>
              <a:gd name="connsiteX3" fmla="*/ 0 w 9144000"/>
              <a:gd name="connsiteY3" fmla="*/ 3581400 h 3581400"/>
              <a:gd name="connsiteX4" fmla="*/ 0 w 9144000"/>
              <a:gd name="connsiteY4" fmla="*/ 0 h 3581400"/>
              <a:gd name="connsiteX0" fmla="*/ 0 w 9144000"/>
              <a:gd name="connsiteY0" fmla="*/ 0 h 3581400"/>
              <a:gd name="connsiteX1" fmla="*/ 9144000 w 9144000"/>
              <a:gd name="connsiteY1" fmla="*/ 0 h 3581400"/>
              <a:gd name="connsiteX2" fmla="*/ 2971800 w 9144000"/>
              <a:gd name="connsiteY2" fmla="*/ 914400 h 3581400"/>
              <a:gd name="connsiteX3" fmla="*/ 0 w 9144000"/>
              <a:gd name="connsiteY3" fmla="*/ 3581400 h 3581400"/>
              <a:gd name="connsiteX4" fmla="*/ 0 w 9144000"/>
              <a:gd name="connsiteY4" fmla="*/ 0 h 3581400"/>
              <a:gd name="connsiteX0" fmla="*/ 0 w 9144000"/>
              <a:gd name="connsiteY0" fmla="*/ 0 h 3581400"/>
              <a:gd name="connsiteX1" fmla="*/ 9144000 w 9144000"/>
              <a:gd name="connsiteY1" fmla="*/ 0 h 3581400"/>
              <a:gd name="connsiteX2" fmla="*/ 2971800 w 9144000"/>
              <a:gd name="connsiteY2" fmla="*/ 914400 h 3581400"/>
              <a:gd name="connsiteX3" fmla="*/ 0 w 9144000"/>
              <a:gd name="connsiteY3" fmla="*/ 3581400 h 3581400"/>
              <a:gd name="connsiteX4" fmla="*/ 0 w 9144000"/>
              <a:gd name="connsiteY4" fmla="*/ 0 h 3581400"/>
              <a:gd name="connsiteX0" fmla="*/ 0 w 9144000"/>
              <a:gd name="connsiteY0" fmla="*/ 0 h 3581400"/>
              <a:gd name="connsiteX1" fmla="*/ 9144000 w 9144000"/>
              <a:gd name="connsiteY1" fmla="*/ 0 h 3581400"/>
              <a:gd name="connsiteX2" fmla="*/ 0 w 9144000"/>
              <a:gd name="connsiteY2" fmla="*/ 3581400 h 3581400"/>
              <a:gd name="connsiteX3" fmla="*/ 0 w 9144000"/>
              <a:gd name="connsiteY3" fmla="*/ 0 h 3581400"/>
              <a:gd name="connsiteX0" fmla="*/ 0 w 9144000"/>
              <a:gd name="connsiteY0" fmla="*/ 0 h 3581400"/>
              <a:gd name="connsiteX1" fmla="*/ 9144000 w 9144000"/>
              <a:gd name="connsiteY1" fmla="*/ 0 h 3581400"/>
              <a:gd name="connsiteX2" fmla="*/ 0 w 9144000"/>
              <a:gd name="connsiteY2" fmla="*/ 3581400 h 3581400"/>
              <a:gd name="connsiteX3" fmla="*/ 0 w 9144000"/>
              <a:gd name="connsiteY3" fmla="*/ 0 h 3581400"/>
              <a:gd name="connsiteX0" fmla="*/ 0 w 9144000"/>
              <a:gd name="connsiteY0" fmla="*/ 0 h 3581400"/>
              <a:gd name="connsiteX1" fmla="*/ 9144000 w 9144000"/>
              <a:gd name="connsiteY1" fmla="*/ 0 h 3581400"/>
              <a:gd name="connsiteX2" fmla="*/ 0 w 9144000"/>
              <a:gd name="connsiteY2" fmla="*/ 3581400 h 3581400"/>
              <a:gd name="connsiteX3" fmla="*/ 0 w 9144000"/>
              <a:gd name="connsiteY3" fmla="*/ 0 h 3581400"/>
              <a:gd name="connsiteX0" fmla="*/ 0 w 9144000"/>
              <a:gd name="connsiteY0" fmla="*/ 0 h 3581400"/>
              <a:gd name="connsiteX1" fmla="*/ 9144000 w 9144000"/>
              <a:gd name="connsiteY1" fmla="*/ 0 h 3581400"/>
              <a:gd name="connsiteX2" fmla="*/ 0 w 9144000"/>
              <a:gd name="connsiteY2" fmla="*/ 3581400 h 3581400"/>
              <a:gd name="connsiteX3" fmla="*/ 0 w 9144000"/>
              <a:gd name="connsiteY3" fmla="*/ 0 h 3581400"/>
              <a:gd name="connsiteX0" fmla="*/ 0 w 9144000"/>
              <a:gd name="connsiteY0" fmla="*/ 0 h 3581400"/>
              <a:gd name="connsiteX1" fmla="*/ 9144000 w 9144000"/>
              <a:gd name="connsiteY1" fmla="*/ 0 h 3581400"/>
              <a:gd name="connsiteX2" fmla="*/ 0 w 9144000"/>
              <a:gd name="connsiteY2" fmla="*/ 3581400 h 3581400"/>
              <a:gd name="connsiteX3" fmla="*/ 0 w 9144000"/>
              <a:gd name="connsiteY3" fmla="*/ 0 h 3581400"/>
              <a:gd name="connsiteX0" fmla="*/ 0 w 9144000"/>
              <a:gd name="connsiteY0" fmla="*/ 0 h 3581400"/>
              <a:gd name="connsiteX1" fmla="*/ 9144000 w 9144000"/>
              <a:gd name="connsiteY1" fmla="*/ 0 h 3581400"/>
              <a:gd name="connsiteX2" fmla="*/ 0 w 9144000"/>
              <a:gd name="connsiteY2" fmla="*/ 3581400 h 3581400"/>
              <a:gd name="connsiteX3" fmla="*/ 0 w 9144000"/>
              <a:gd name="connsiteY3" fmla="*/ 0 h 3581400"/>
              <a:gd name="connsiteX0" fmla="*/ 0 w 9144000"/>
              <a:gd name="connsiteY0" fmla="*/ 0 h 1905000"/>
              <a:gd name="connsiteX1" fmla="*/ 9144000 w 9144000"/>
              <a:gd name="connsiteY1" fmla="*/ 0 h 1905000"/>
              <a:gd name="connsiteX2" fmla="*/ 0 w 9144000"/>
              <a:gd name="connsiteY2" fmla="*/ 1905000 h 1905000"/>
              <a:gd name="connsiteX3" fmla="*/ 0 w 9144000"/>
              <a:gd name="connsiteY3" fmla="*/ 0 h 1905000"/>
              <a:gd name="connsiteX0" fmla="*/ 0 w 9144000"/>
              <a:gd name="connsiteY0" fmla="*/ 0 h 1905000"/>
              <a:gd name="connsiteX1" fmla="*/ 9144000 w 9144000"/>
              <a:gd name="connsiteY1" fmla="*/ 0 h 1905000"/>
              <a:gd name="connsiteX2" fmla="*/ 0 w 9144000"/>
              <a:gd name="connsiteY2" fmla="*/ 1905000 h 1905000"/>
              <a:gd name="connsiteX3" fmla="*/ 0 w 9144000"/>
              <a:gd name="connsiteY3" fmla="*/ 0 h 1905000"/>
              <a:gd name="connsiteX0" fmla="*/ 0 w 9144000"/>
              <a:gd name="connsiteY0" fmla="*/ 0 h 2349500"/>
              <a:gd name="connsiteX1" fmla="*/ 9144000 w 9144000"/>
              <a:gd name="connsiteY1" fmla="*/ 0 h 2349500"/>
              <a:gd name="connsiteX2" fmla="*/ 0 w 9144000"/>
              <a:gd name="connsiteY2" fmla="*/ 1905000 h 2349500"/>
              <a:gd name="connsiteX3" fmla="*/ 0 w 9144000"/>
              <a:gd name="connsiteY3" fmla="*/ 0 h 2349500"/>
              <a:gd name="connsiteX0" fmla="*/ 0 w 9144000"/>
              <a:gd name="connsiteY0" fmla="*/ 0 h 2349500"/>
              <a:gd name="connsiteX1" fmla="*/ 9144000 w 9144000"/>
              <a:gd name="connsiteY1" fmla="*/ 0 h 2349500"/>
              <a:gd name="connsiteX2" fmla="*/ 0 w 9144000"/>
              <a:gd name="connsiteY2" fmla="*/ 1905000 h 2349500"/>
              <a:gd name="connsiteX3" fmla="*/ 0 w 9144000"/>
              <a:gd name="connsiteY3" fmla="*/ 0 h 2349500"/>
              <a:gd name="connsiteX0" fmla="*/ 0 w 9144000"/>
              <a:gd name="connsiteY0" fmla="*/ 1 h 2349501"/>
              <a:gd name="connsiteX1" fmla="*/ 9144000 w 9144000"/>
              <a:gd name="connsiteY1" fmla="*/ 1 h 2349501"/>
              <a:gd name="connsiteX2" fmla="*/ 0 w 9144000"/>
              <a:gd name="connsiteY2" fmla="*/ 1905001 h 2349501"/>
              <a:gd name="connsiteX3" fmla="*/ 0 w 9144000"/>
              <a:gd name="connsiteY3" fmla="*/ 1 h 2349501"/>
              <a:gd name="connsiteX0" fmla="*/ 0 w 9144000"/>
              <a:gd name="connsiteY0" fmla="*/ 671286 h 3020786"/>
              <a:gd name="connsiteX1" fmla="*/ 9144000 w 9144000"/>
              <a:gd name="connsiteY1" fmla="*/ 671286 h 3020786"/>
              <a:gd name="connsiteX2" fmla="*/ 0 w 9144000"/>
              <a:gd name="connsiteY2" fmla="*/ 1905001 h 3020786"/>
              <a:gd name="connsiteX3" fmla="*/ 0 w 9144000"/>
              <a:gd name="connsiteY3" fmla="*/ 671286 h 3020786"/>
              <a:gd name="connsiteX0" fmla="*/ 0 w 9144000"/>
              <a:gd name="connsiteY0" fmla="*/ -1 h 2349499"/>
              <a:gd name="connsiteX1" fmla="*/ 9144000 w 9144000"/>
              <a:gd name="connsiteY1" fmla="*/ -1 h 2349499"/>
              <a:gd name="connsiteX2" fmla="*/ 0 w 9144000"/>
              <a:gd name="connsiteY2" fmla="*/ 1233714 h 2349499"/>
              <a:gd name="connsiteX3" fmla="*/ 0 w 9144000"/>
              <a:gd name="connsiteY3" fmla="*/ -1 h 2349499"/>
              <a:gd name="connsiteX0" fmla="*/ 0 w 9144000"/>
              <a:gd name="connsiteY0" fmla="*/ 0 h 2349500"/>
              <a:gd name="connsiteX1" fmla="*/ 9144000 w 9144000"/>
              <a:gd name="connsiteY1" fmla="*/ 0 h 2349500"/>
              <a:gd name="connsiteX2" fmla="*/ 0 w 9144000"/>
              <a:gd name="connsiteY2" fmla="*/ 1233715 h 2349500"/>
              <a:gd name="connsiteX3" fmla="*/ 0 w 9144000"/>
              <a:gd name="connsiteY3" fmla="*/ 0 h 2349500"/>
              <a:gd name="connsiteX0" fmla="*/ 0 w 9144000"/>
              <a:gd name="connsiteY0" fmla="*/ 0 h 2181679"/>
              <a:gd name="connsiteX1" fmla="*/ 9144000 w 9144000"/>
              <a:gd name="connsiteY1" fmla="*/ 0 h 2181679"/>
              <a:gd name="connsiteX2" fmla="*/ 0 w 9144000"/>
              <a:gd name="connsiteY2" fmla="*/ 1233715 h 2181679"/>
              <a:gd name="connsiteX3" fmla="*/ 0 w 9144000"/>
              <a:gd name="connsiteY3" fmla="*/ 0 h 2181679"/>
              <a:gd name="connsiteX0" fmla="*/ 0 w 9144000"/>
              <a:gd name="connsiteY0" fmla="*/ 0 h 2237619"/>
              <a:gd name="connsiteX1" fmla="*/ 9144000 w 9144000"/>
              <a:gd name="connsiteY1" fmla="*/ 0 h 2237619"/>
              <a:gd name="connsiteX2" fmla="*/ 0 w 9144000"/>
              <a:gd name="connsiteY2" fmla="*/ 1233715 h 2237619"/>
              <a:gd name="connsiteX3" fmla="*/ 0 w 9144000"/>
              <a:gd name="connsiteY3" fmla="*/ 0 h 2237619"/>
              <a:gd name="connsiteX0" fmla="*/ 0 w 10439400"/>
              <a:gd name="connsiteY0" fmla="*/ 0 h 1432615"/>
              <a:gd name="connsiteX1" fmla="*/ 9144000 w 10439400"/>
              <a:gd name="connsiteY1" fmla="*/ 0 h 1432615"/>
              <a:gd name="connsiteX2" fmla="*/ 7772400 w 10439400"/>
              <a:gd name="connsiteY2" fmla="*/ 1193397 h 1432615"/>
              <a:gd name="connsiteX3" fmla="*/ 0 w 10439400"/>
              <a:gd name="connsiteY3" fmla="*/ 1233715 h 1432615"/>
              <a:gd name="connsiteX4" fmla="*/ 0 w 10439400"/>
              <a:gd name="connsiteY4" fmla="*/ 0 h 1432615"/>
              <a:gd name="connsiteX0" fmla="*/ 0 w 10668000"/>
              <a:gd name="connsiteY0" fmla="*/ 0 h 1846539"/>
              <a:gd name="connsiteX1" fmla="*/ 9144000 w 10668000"/>
              <a:gd name="connsiteY1" fmla="*/ 0 h 1846539"/>
              <a:gd name="connsiteX2" fmla="*/ 9144000 w 10668000"/>
              <a:gd name="connsiteY2" fmla="*/ 1640920 h 1846539"/>
              <a:gd name="connsiteX3" fmla="*/ 0 w 10668000"/>
              <a:gd name="connsiteY3" fmla="*/ 1233715 h 1846539"/>
              <a:gd name="connsiteX4" fmla="*/ 0 w 10668000"/>
              <a:gd name="connsiteY4" fmla="*/ 0 h 1846539"/>
              <a:gd name="connsiteX0" fmla="*/ 0 w 10668000"/>
              <a:gd name="connsiteY0" fmla="*/ 234984 h 2081523"/>
              <a:gd name="connsiteX1" fmla="*/ 9144000 w 10668000"/>
              <a:gd name="connsiteY1" fmla="*/ 234984 h 2081523"/>
              <a:gd name="connsiteX2" fmla="*/ 9144000 w 10668000"/>
              <a:gd name="connsiteY2" fmla="*/ 1875904 h 2081523"/>
              <a:gd name="connsiteX3" fmla="*/ 0 w 10668000"/>
              <a:gd name="connsiteY3" fmla="*/ 1468699 h 2081523"/>
              <a:gd name="connsiteX4" fmla="*/ 0 w 10668000"/>
              <a:gd name="connsiteY4" fmla="*/ 234984 h 2081523"/>
              <a:gd name="connsiteX0" fmla="*/ 0 w 9144000"/>
              <a:gd name="connsiteY0" fmla="*/ 234983 h 2081522"/>
              <a:gd name="connsiteX1" fmla="*/ 9144000 w 9144000"/>
              <a:gd name="connsiteY1" fmla="*/ 234983 h 2081522"/>
              <a:gd name="connsiteX2" fmla="*/ 9144000 w 9144000"/>
              <a:gd name="connsiteY2" fmla="*/ 1875903 h 2081522"/>
              <a:gd name="connsiteX3" fmla="*/ 0 w 9144000"/>
              <a:gd name="connsiteY3" fmla="*/ 1468698 h 2081522"/>
              <a:gd name="connsiteX4" fmla="*/ 0 w 9144000"/>
              <a:gd name="connsiteY4" fmla="*/ 234983 h 2081522"/>
              <a:gd name="connsiteX0" fmla="*/ 0 w 9144000"/>
              <a:gd name="connsiteY0" fmla="*/ 730583 h 2577122"/>
              <a:gd name="connsiteX1" fmla="*/ 4940300 w 9144000"/>
              <a:gd name="connsiteY1" fmla="*/ 0 h 2577122"/>
              <a:gd name="connsiteX2" fmla="*/ 9144000 w 9144000"/>
              <a:gd name="connsiteY2" fmla="*/ 730583 h 2577122"/>
              <a:gd name="connsiteX3" fmla="*/ 9144000 w 9144000"/>
              <a:gd name="connsiteY3" fmla="*/ 2371503 h 2577122"/>
              <a:gd name="connsiteX4" fmla="*/ 0 w 9144000"/>
              <a:gd name="connsiteY4" fmla="*/ 1964298 h 2577122"/>
              <a:gd name="connsiteX5" fmla="*/ 0 w 9144000"/>
              <a:gd name="connsiteY5" fmla="*/ 730583 h 2577122"/>
              <a:gd name="connsiteX0" fmla="*/ 0 w 9144000"/>
              <a:gd name="connsiteY0" fmla="*/ 730583 h 2163196"/>
              <a:gd name="connsiteX1" fmla="*/ 4940300 w 9144000"/>
              <a:gd name="connsiteY1" fmla="*/ 0 h 2163196"/>
              <a:gd name="connsiteX2" fmla="*/ 9144000 w 9144000"/>
              <a:gd name="connsiteY2" fmla="*/ 730583 h 2163196"/>
              <a:gd name="connsiteX3" fmla="*/ 9144000 w 9144000"/>
              <a:gd name="connsiteY3" fmla="*/ 1598367 h 2163196"/>
              <a:gd name="connsiteX4" fmla="*/ 0 w 9144000"/>
              <a:gd name="connsiteY4" fmla="*/ 1964298 h 2163196"/>
              <a:gd name="connsiteX5" fmla="*/ 0 w 9144000"/>
              <a:gd name="connsiteY5" fmla="*/ 730583 h 2163196"/>
              <a:gd name="connsiteX0" fmla="*/ 0 w 9144000"/>
              <a:gd name="connsiteY0" fmla="*/ 913051 h 2345664"/>
              <a:gd name="connsiteX1" fmla="*/ 4940300 w 9144000"/>
              <a:gd name="connsiteY1" fmla="*/ 182468 h 2345664"/>
              <a:gd name="connsiteX2" fmla="*/ 9144000 w 9144000"/>
              <a:gd name="connsiteY2" fmla="*/ 296129 h 2345664"/>
              <a:gd name="connsiteX3" fmla="*/ 9144000 w 9144000"/>
              <a:gd name="connsiteY3" fmla="*/ 1780835 h 2345664"/>
              <a:gd name="connsiteX4" fmla="*/ 0 w 9144000"/>
              <a:gd name="connsiteY4" fmla="*/ 2146766 h 2345664"/>
              <a:gd name="connsiteX5" fmla="*/ 0 w 9144000"/>
              <a:gd name="connsiteY5" fmla="*/ 913051 h 2345664"/>
              <a:gd name="connsiteX0" fmla="*/ 0 w 9144000"/>
              <a:gd name="connsiteY0" fmla="*/ 833404 h 2266017"/>
              <a:gd name="connsiteX1" fmla="*/ 4940300 w 9144000"/>
              <a:gd name="connsiteY1" fmla="*/ 102821 h 2266017"/>
              <a:gd name="connsiteX2" fmla="*/ 9144000 w 9144000"/>
              <a:gd name="connsiteY2" fmla="*/ 216482 h 2266017"/>
              <a:gd name="connsiteX3" fmla="*/ 9144000 w 9144000"/>
              <a:gd name="connsiteY3" fmla="*/ 1701188 h 2266017"/>
              <a:gd name="connsiteX4" fmla="*/ 0 w 9144000"/>
              <a:gd name="connsiteY4" fmla="*/ 2067119 h 2266017"/>
              <a:gd name="connsiteX5" fmla="*/ 0 w 9144000"/>
              <a:gd name="connsiteY5" fmla="*/ 833404 h 2266017"/>
              <a:gd name="connsiteX0" fmla="*/ 0 w 9144000"/>
              <a:gd name="connsiteY0" fmla="*/ 832082 h 2264695"/>
              <a:gd name="connsiteX1" fmla="*/ 3568700 w 9144000"/>
              <a:gd name="connsiteY1" fmla="*/ 102821 h 2264695"/>
              <a:gd name="connsiteX2" fmla="*/ 9144000 w 9144000"/>
              <a:gd name="connsiteY2" fmla="*/ 215160 h 2264695"/>
              <a:gd name="connsiteX3" fmla="*/ 9144000 w 9144000"/>
              <a:gd name="connsiteY3" fmla="*/ 1699866 h 2264695"/>
              <a:gd name="connsiteX4" fmla="*/ 0 w 9144000"/>
              <a:gd name="connsiteY4" fmla="*/ 2065797 h 2264695"/>
              <a:gd name="connsiteX5" fmla="*/ 0 w 9144000"/>
              <a:gd name="connsiteY5" fmla="*/ 832082 h 2264695"/>
              <a:gd name="connsiteX0" fmla="*/ 0 w 9144000"/>
              <a:gd name="connsiteY0" fmla="*/ 832082 h 2264695"/>
              <a:gd name="connsiteX1" fmla="*/ 3568700 w 9144000"/>
              <a:gd name="connsiteY1" fmla="*/ 102821 h 2264695"/>
              <a:gd name="connsiteX2" fmla="*/ 9144000 w 9144000"/>
              <a:gd name="connsiteY2" fmla="*/ 215160 h 2264695"/>
              <a:gd name="connsiteX3" fmla="*/ 9144000 w 9144000"/>
              <a:gd name="connsiteY3" fmla="*/ 1699866 h 2264695"/>
              <a:gd name="connsiteX4" fmla="*/ 0 w 9144000"/>
              <a:gd name="connsiteY4" fmla="*/ 2065797 h 2264695"/>
              <a:gd name="connsiteX5" fmla="*/ 0 w 9144000"/>
              <a:gd name="connsiteY5" fmla="*/ 832082 h 2264695"/>
              <a:gd name="connsiteX0" fmla="*/ 0 w 9144000"/>
              <a:gd name="connsiteY0" fmla="*/ 832082 h 2264695"/>
              <a:gd name="connsiteX1" fmla="*/ 3568700 w 9144000"/>
              <a:gd name="connsiteY1" fmla="*/ 102821 h 2264695"/>
              <a:gd name="connsiteX2" fmla="*/ 9144000 w 9144000"/>
              <a:gd name="connsiteY2" fmla="*/ 215160 h 2264695"/>
              <a:gd name="connsiteX3" fmla="*/ 9144000 w 9144000"/>
              <a:gd name="connsiteY3" fmla="*/ 1699866 h 2264695"/>
              <a:gd name="connsiteX4" fmla="*/ 0 w 9144000"/>
              <a:gd name="connsiteY4" fmla="*/ 2065797 h 2264695"/>
              <a:gd name="connsiteX5" fmla="*/ 0 w 9144000"/>
              <a:gd name="connsiteY5" fmla="*/ 832082 h 2264695"/>
              <a:gd name="connsiteX0" fmla="*/ 0 w 9144000"/>
              <a:gd name="connsiteY0" fmla="*/ 761553 h 2194166"/>
              <a:gd name="connsiteX1" fmla="*/ 9144000 w 9144000"/>
              <a:gd name="connsiteY1" fmla="*/ 144631 h 2194166"/>
              <a:gd name="connsiteX2" fmla="*/ 9144000 w 9144000"/>
              <a:gd name="connsiteY2" fmla="*/ 1629337 h 2194166"/>
              <a:gd name="connsiteX3" fmla="*/ 0 w 9144000"/>
              <a:gd name="connsiteY3" fmla="*/ 1995268 h 2194166"/>
              <a:gd name="connsiteX4" fmla="*/ 0 w 9144000"/>
              <a:gd name="connsiteY4" fmla="*/ 761553 h 2194166"/>
              <a:gd name="connsiteX0" fmla="*/ 0 w 9144000"/>
              <a:gd name="connsiteY0" fmla="*/ 761553 h 2442422"/>
              <a:gd name="connsiteX1" fmla="*/ 9144000 w 9144000"/>
              <a:gd name="connsiteY1" fmla="*/ 144631 h 2442422"/>
              <a:gd name="connsiteX2" fmla="*/ 9144000 w 9144000"/>
              <a:gd name="connsiteY2" fmla="*/ 1629337 h 2442422"/>
              <a:gd name="connsiteX3" fmla="*/ 0 w 9144000"/>
              <a:gd name="connsiteY3" fmla="*/ 1995268 h 2442422"/>
              <a:gd name="connsiteX4" fmla="*/ 0 w 9144000"/>
              <a:gd name="connsiteY4" fmla="*/ 761553 h 2442422"/>
              <a:gd name="connsiteX0" fmla="*/ 0 w 9144000"/>
              <a:gd name="connsiteY0" fmla="*/ 1711324 h 3392193"/>
              <a:gd name="connsiteX1" fmla="*/ 9144000 w 9144000"/>
              <a:gd name="connsiteY1" fmla="*/ 1094402 h 3392193"/>
              <a:gd name="connsiteX2" fmla="*/ 9144000 w 9144000"/>
              <a:gd name="connsiteY2" fmla="*/ 2579108 h 3392193"/>
              <a:gd name="connsiteX3" fmla="*/ 0 w 9144000"/>
              <a:gd name="connsiteY3" fmla="*/ 2945039 h 3392193"/>
              <a:gd name="connsiteX4" fmla="*/ 0 w 9144000"/>
              <a:gd name="connsiteY4" fmla="*/ 1711324 h 3392193"/>
              <a:gd name="connsiteX0" fmla="*/ 0 w 9144000"/>
              <a:gd name="connsiteY0" fmla="*/ 1711324 h 3392193"/>
              <a:gd name="connsiteX1" fmla="*/ 9144000 w 9144000"/>
              <a:gd name="connsiteY1" fmla="*/ 1094402 h 3392193"/>
              <a:gd name="connsiteX2" fmla="*/ 9144000 w 9144000"/>
              <a:gd name="connsiteY2" fmla="*/ 2579110 h 3392193"/>
              <a:gd name="connsiteX3" fmla="*/ 0 w 9144000"/>
              <a:gd name="connsiteY3" fmla="*/ 2945039 h 3392193"/>
              <a:gd name="connsiteX4" fmla="*/ 0 w 9144000"/>
              <a:gd name="connsiteY4" fmla="*/ 1711324 h 3392193"/>
              <a:gd name="connsiteX0" fmla="*/ 0 w 9144000"/>
              <a:gd name="connsiteY0" fmla="*/ 1711324 h 3392193"/>
              <a:gd name="connsiteX1" fmla="*/ 9144000 w 9144000"/>
              <a:gd name="connsiteY1" fmla="*/ 1094402 h 3392193"/>
              <a:gd name="connsiteX2" fmla="*/ 9144000 w 9144000"/>
              <a:gd name="connsiteY2" fmla="*/ 2579110 h 3392193"/>
              <a:gd name="connsiteX3" fmla="*/ 0 w 9144000"/>
              <a:gd name="connsiteY3" fmla="*/ 2945039 h 3392193"/>
              <a:gd name="connsiteX4" fmla="*/ 0 w 9144000"/>
              <a:gd name="connsiteY4" fmla="*/ 1711324 h 3392193"/>
              <a:gd name="connsiteX0" fmla="*/ 0 w 9144000"/>
              <a:gd name="connsiteY0" fmla="*/ 1711324 h 3392193"/>
              <a:gd name="connsiteX1" fmla="*/ 9144000 w 9144000"/>
              <a:gd name="connsiteY1" fmla="*/ 1094402 h 3392193"/>
              <a:gd name="connsiteX2" fmla="*/ 9144000 w 9144000"/>
              <a:gd name="connsiteY2" fmla="*/ 2879895 h 3392193"/>
              <a:gd name="connsiteX3" fmla="*/ 0 w 9144000"/>
              <a:gd name="connsiteY3" fmla="*/ 2945039 h 3392193"/>
              <a:gd name="connsiteX4" fmla="*/ 0 w 9144000"/>
              <a:gd name="connsiteY4" fmla="*/ 1711324 h 3392193"/>
              <a:gd name="connsiteX0" fmla="*/ 0 w 9154274"/>
              <a:gd name="connsiteY0" fmla="*/ 1711324 h 3392193"/>
              <a:gd name="connsiteX1" fmla="*/ 9144000 w 9154274"/>
              <a:gd name="connsiteY1" fmla="*/ 1094402 h 3392193"/>
              <a:gd name="connsiteX2" fmla="*/ 9154274 w 9154274"/>
              <a:gd name="connsiteY2" fmla="*/ 2961568 h 3392193"/>
              <a:gd name="connsiteX3" fmla="*/ 0 w 9154274"/>
              <a:gd name="connsiteY3" fmla="*/ 2945039 h 3392193"/>
              <a:gd name="connsiteX4" fmla="*/ 0 w 9154274"/>
              <a:gd name="connsiteY4" fmla="*/ 1711324 h 3392193"/>
              <a:gd name="connsiteX0" fmla="*/ 0 w 9154274"/>
              <a:gd name="connsiteY0" fmla="*/ 1711324 h 3392193"/>
              <a:gd name="connsiteX1" fmla="*/ 9144000 w 9154274"/>
              <a:gd name="connsiteY1" fmla="*/ 1094402 h 3392193"/>
              <a:gd name="connsiteX2" fmla="*/ 9154274 w 9154274"/>
              <a:gd name="connsiteY2" fmla="*/ 3010571 h 3392193"/>
              <a:gd name="connsiteX3" fmla="*/ 0 w 9154274"/>
              <a:gd name="connsiteY3" fmla="*/ 2945039 h 3392193"/>
              <a:gd name="connsiteX4" fmla="*/ 0 w 9154274"/>
              <a:gd name="connsiteY4" fmla="*/ 1711324 h 3392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4274" h="3392193">
                <a:moveTo>
                  <a:pt x="0" y="1711324"/>
                </a:moveTo>
                <a:cubicBezTo>
                  <a:pt x="513708" y="3392193"/>
                  <a:pt x="5445303" y="0"/>
                  <a:pt x="9144000" y="1094402"/>
                </a:cubicBezTo>
                <a:cubicBezTo>
                  <a:pt x="9147425" y="1716791"/>
                  <a:pt x="9150849" y="2388182"/>
                  <a:pt x="9154274" y="3010571"/>
                </a:cubicBezTo>
                <a:lnTo>
                  <a:pt x="0" y="2945039"/>
                </a:lnTo>
                <a:lnTo>
                  <a:pt x="0" y="1711324"/>
                </a:lnTo>
                <a:close/>
              </a:path>
            </a:pathLst>
          </a:custGeom>
          <a:solidFill>
            <a:schemeClr val="accent3">
              <a:lumMod val="50000"/>
            </a:schemeClr>
          </a:solidFill>
          <a:ln w="9525">
            <a:noFill/>
            <a:miter lim="800000"/>
            <a:headEnd/>
            <a:tailEnd/>
          </a:ln>
          <a:effectLst/>
        </p:spPr>
        <p:txBody>
          <a:bodyPr/>
          <a:lstStyle/>
          <a:p>
            <a:pPr fontAlgn="auto">
              <a:spcBef>
                <a:spcPts val="0"/>
              </a:spcBef>
              <a:spcAft>
                <a:spcPts val="0"/>
              </a:spcAft>
              <a:defRPr/>
            </a:pPr>
            <a:endParaRPr lang="en-US" dirty="0">
              <a:latin typeface="+mn-lt"/>
            </a:endParaRPr>
          </a:p>
        </p:txBody>
      </p:sp>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de-DE" dirty="0"/>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251520" y="6643072"/>
            <a:ext cx="1008112" cy="214928"/>
          </a:xfrm>
          <a:prstGeom prst="rect">
            <a:avLst/>
          </a:prstGeom>
        </p:spPr>
        <p:txBody>
          <a:bodyPr vert="horz" lIns="91440" tIns="45720" rIns="91440" bIns="45720" rtlCol="0" anchor="b"/>
          <a:lstStyle>
            <a:lvl1pPr algn="l">
              <a:defRPr sz="1200" b="0" cap="none" spc="50">
                <a:ln w="13500">
                  <a:solidFill>
                    <a:schemeClr val="accent1">
                      <a:shade val="2500"/>
                      <a:alpha val="6500"/>
                    </a:schemeClr>
                  </a:solidFill>
                  <a:prstDash val="solid"/>
                </a:ln>
                <a:solidFill>
                  <a:schemeClr val="bg1">
                    <a:lumMod val="85000"/>
                    <a:alpha val="95000"/>
                  </a:schemeClr>
                </a:solidFill>
                <a:effectLst>
                  <a:innerShdw blurRad="50900" dist="38500" dir="13500000">
                    <a:srgbClr val="000000">
                      <a:alpha val="60000"/>
                    </a:srgbClr>
                  </a:innerShdw>
                </a:effectLst>
              </a:defRPr>
            </a:lvl1pPr>
          </a:lstStyle>
          <a:p>
            <a:r>
              <a:rPr lang="de-DE"/>
              <a:t>17./18.10.2016 </a:t>
            </a:r>
          </a:p>
        </p:txBody>
      </p:sp>
      <p:sp>
        <p:nvSpPr>
          <p:cNvPr id="5" name="Fußzeilenplatzhalter 4"/>
          <p:cNvSpPr>
            <a:spLocks noGrp="1"/>
          </p:cNvSpPr>
          <p:nvPr>
            <p:ph type="ftr" sz="quarter" idx="3"/>
          </p:nvPr>
        </p:nvSpPr>
        <p:spPr>
          <a:xfrm>
            <a:off x="1403648" y="6642000"/>
            <a:ext cx="6768752" cy="216000"/>
          </a:xfrm>
          <a:prstGeom prst="rect">
            <a:avLst/>
          </a:prstGeom>
        </p:spPr>
        <p:txBody>
          <a:bodyPr vert="horz" lIns="91440" tIns="45720" rIns="91440" bIns="45720" rtlCol="0" anchor="b"/>
          <a:lstStyle>
            <a:lvl1pPr algn="r">
              <a:defRPr sz="1200">
                <a:solidFill>
                  <a:schemeClr val="bg1">
                    <a:lumMod val="85000"/>
                  </a:schemeClr>
                </a:solidFill>
              </a:defRPr>
            </a:lvl1pPr>
          </a:lstStyle>
          <a:p>
            <a:r>
              <a:rPr lang="de-DE"/>
              <a:t>Marion Schild Sachgebietsleiterin Jugendförderung und Frühe Hilfen   Frau Lange Jugendhilfeplanerin </a:t>
            </a:r>
          </a:p>
        </p:txBody>
      </p:sp>
      <p:sp>
        <p:nvSpPr>
          <p:cNvPr id="6" name="Foliennummernplatzhalter 5"/>
          <p:cNvSpPr>
            <a:spLocks noGrp="1"/>
          </p:cNvSpPr>
          <p:nvPr>
            <p:ph type="sldNum" sz="quarter" idx="4"/>
          </p:nvPr>
        </p:nvSpPr>
        <p:spPr>
          <a:xfrm>
            <a:off x="8316416" y="6493971"/>
            <a:ext cx="720080" cy="365125"/>
          </a:xfrm>
          <a:prstGeom prst="rect">
            <a:avLst/>
          </a:prstGeom>
          <a:noFill/>
          <a:ln>
            <a:noFill/>
          </a:ln>
          <a:effectLst>
            <a:reflection blurRad="6350" stA="52000" endA="300" endPos="35000" dir="5400000" sy="-100000" algn="bl" rotWithShape="0"/>
          </a:effectLst>
        </p:spPr>
        <p:txBody>
          <a:bodyPr vert="horz" lIns="91440" tIns="45720" rIns="91440" bIns="45720" rtlCol="0" anchor="b">
            <a:scene3d>
              <a:camera prst="orthographicFront">
                <a:rot lat="0" lon="0" rev="0"/>
              </a:camera>
              <a:lightRig rig="glow" dir="t">
                <a:rot lat="0" lon="0" rev="3600000"/>
              </a:lightRig>
            </a:scene3d>
            <a:sp3d prstMaterial="softEdge">
              <a:contourClr>
                <a:schemeClr val="accent4">
                  <a:alpha val="95000"/>
                </a:schemeClr>
              </a:contourClr>
            </a:sp3d>
          </a:bodyPr>
          <a:lstStyle>
            <a:lvl1pPr algn="ctr">
              <a:defRPr sz="1800" b="1" cap="none" spc="0">
                <a:ln>
                  <a:prstDash val="solid"/>
                </a:ln>
                <a:solidFill>
                  <a:schemeClr val="bg1"/>
                </a:solidFill>
                <a:effectLst>
                  <a:reflection blurRad="6350" stA="55000" endA="300" endPos="45500" dir="5400000" sy="-100000" algn="bl" rotWithShape="0"/>
                </a:effectLst>
              </a:defRPr>
            </a:lvl1pPr>
          </a:lstStyle>
          <a:p>
            <a:fld id="{0465056C-2E66-444C-ADBF-403640ADE835}" type="slidenum">
              <a:rPr lang="de-DE" smtClean="0"/>
              <a:t>‹Nr.›</a:t>
            </a:fld>
            <a:endParaRPr lang="de-DE"/>
          </a:p>
        </p:txBody>
      </p:sp>
      <p:pic>
        <p:nvPicPr>
          <p:cNvPr id="8" name="Grafik 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51520" y="5589240"/>
            <a:ext cx="952381" cy="952381"/>
          </a:xfrm>
          <a:prstGeom prst="rect">
            <a:avLst/>
          </a:prstGeom>
          <a:ln>
            <a:noFill/>
          </a:ln>
          <a:effectLst>
            <a:innerShdw blurRad="76200" dist="38100" dir="13500000">
              <a:prstClr val="black">
                <a:alpha val="50000"/>
              </a:prstClr>
            </a:innerShdw>
          </a:effectLst>
        </p:spPr>
      </p:pic>
    </p:spTree>
    <p:extLst>
      <p:ext uri="{BB962C8B-B14F-4D97-AF65-F5344CB8AC3E}">
        <p14:creationId xmlns:p14="http://schemas.microsoft.com/office/powerpoint/2010/main" val="19473969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defTabSz="914400" rtl="0" eaLnBrk="1" latinLnBrk="0" hangingPunct="1">
        <a:spcBef>
          <a:spcPct val="0"/>
        </a:spcBef>
        <a:buNone/>
        <a:defRPr sz="2800" b="1" kern="1200">
          <a:solidFill>
            <a:schemeClr val="accent3"/>
          </a:solidFill>
          <a:latin typeface="+mj-lt"/>
          <a:ea typeface="+mj-ea"/>
          <a:cs typeface="+mj-cs"/>
        </a:defRPr>
      </a:lvl1pPr>
    </p:titleStyle>
    <p:bodyStyle>
      <a:lvl1pPr marL="457200" indent="-457200" algn="l" defTabSz="914400" rtl="0" eaLnBrk="1" latinLnBrk="0" hangingPunct="1">
        <a:spcBef>
          <a:spcPct val="20000"/>
        </a:spcBef>
        <a:buFont typeface="Wingdings" pitchFamily="2" charset="2"/>
        <a:buChar char=""/>
        <a:defRPr sz="2400" kern="1200">
          <a:solidFill>
            <a:schemeClr val="accent3"/>
          </a:solidFill>
          <a:latin typeface="+mn-lt"/>
          <a:ea typeface="+mn-ea"/>
          <a:cs typeface="+mn-cs"/>
        </a:defRPr>
      </a:lvl1pPr>
      <a:lvl2pPr marL="742950" indent="-285750" algn="l" defTabSz="914400" rtl="0" eaLnBrk="1" latinLnBrk="0" hangingPunct="1">
        <a:spcBef>
          <a:spcPct val="20000"/>
        </a:spcBef>
        <a:buFont typeface="Wingdings" pitchFamily="2" charset="2"/>
        <a:buChar char=""/>
        <a:defRPr sz="2000" kern="1200">
          <a:solidFill>
            <a:schemeClr val="accent3"/>
          </a:solidFill>
          <a:latin typeface="+mn-lt"/>
          <a:ea typeface="+mn-ea"/>
          <a:cs typeface="+mn-cs"/>
        </a:defRPr>
      </a:lvl2pPr>
      <a:lvl3pPr marL="1143000" indent="-228600" algn="l" defTabSz="914400" rtl="0" eaLnBrk="1" latinLnBrk="0" hangingPunct="1">
        <a:spcBef>
          <a:spcPct val="20000"/>
        </a:spcBef>
        <a:buFont typeface="Wingdings" pitchFamily="2" charset="2"/>
        <a:buChar char="Ø"/>
        <a:defRPr sz="1800" kern="1200">
          <a:solidFill>
            <a:schemeClr val="accent3"/>
          </a:solidFill>
          <a:latin typeface="+mn-lt"/>
          <a:ea typeface="+mn-ea"/>
          <a:cs typeface="+mn-cs"/>
        </a:defRPr>
      </a:lvl3pPr>
      <a:lvl4pPr marL="1600200" indent="-228600" algn="l" defTabSz="914400" rtl="0" eaLnBrk="1" latinLnBrk="0" hangingPunct="1">
        <a:spcBef>
          <a:spcPct val="20000"/>
        </a:spcBef>
        <a:buFont typeface="Wingdings" pitchFamily="2" charset="2"/>
        <a:buChar char="§"/>
        <a:defRPr sz="1600" kern="1200">
          <a:solidFill>
            <a:schemeClr val="accent3"/>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1400" kern="1200">
          <a:solidFill>
            <a:schemeClr val="accent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r>
              <a:rPr lang="de-DE"/>
              <a:t>17./18.10.2016 </a:t>
            </a:r>
            <a:endParaRPr lang="de-DE" dirty="0"/>
          </a:p>
        </p:txBody>
      </p:sp>
      <p:sp>
        <p:nvSpPr>
          <p:cNvPr id="6" name="Fußzeilenplatzhalter 5"/>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7" name="Foliennummernplatzhalter 6"/>
          <p:cNvSpPr>
            <a:spLocks noGrp="1"/>
          </p:cNvSpPr>
          <p:nvPr>
            <p:ph type="sldNum" sz="quarter" idx="12"/>
          </p:nvPr>
        </p:nvSpPr>
        <p:spPr/>
        <p:txBody>
          <a:bodyPr/>
          <a:lstStyle/>
          <a:p>
            <a:fld id="{0465056C-2E66-444C-ADBF-403640ADE835}" type="slidenum">
              <a:rPr lang="de-DE" smtClean="0"/>
              <a:t>1</a:t>
            </a:fld>
            <a:endParaRPr lang="de-DE"/>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899"/>
            <a:ext cx="9144000" cy="6871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a:xfrm>
            <a:off x="467544" y="5229200"/>
            <a:ext cx="3960440" cy="1512168"/>
          </a:xfrm>
        </p:spPr>
        <p:txBody>
          <a:bodyPr>
            <a:normAutofit fontScale="90000"/>
          </a:bodyPr>
          <a:lstStyle/>
          <a:p>
            <a:r>
              <a:rPr lang="de-DE" sz="1800" dirty="0"/>
              <a:t>„Herausforderungen der Jugendförderung im </a:t>
            </a:r>
            <a:r>
              <a:rPr lang="de-DE" sz="1800" dirty="0" err="1"/>
              <a:t>Lk</a:t>
            </a:r>
            <a:r>
              <a:rPr lang="de-DE" sz="1800" dirty="0"/>
              <a:t> MSE“</a:t>
            </a:r>
            <a:br>
              <a:rPr lang="de-DE" sz="1800" i="1" dirty="0"/>
            </a:br>
            <a:br>
              <a:rPr lang="de-DE" sz="1800" i="1" dirty="0"/>
            </a:br>
            <a:r>
              <a:rPr lang="de-DE" sz="1300" dirty="0"/>
              <a:t>Fachtag </a:t>
            </a:r>
            <a:r>
              <a:rPr lang="de-DE" sz="1300" dirty="0" err="1"/>
              <a:t>JuSe</a:t>
            </a:r>
            <a:r>
              <a:rPr lang="de-DE" sz="1300" dirty="0"/>
              <a:t> 17.10.2016 / 18.10.2016 in Salem</a:t>
            </a:r>
            <a:br>
              <a:rPr lang="de-DE" sz="1300" dirty="0"/>
            </a:br>
            <a:r>
              <a:rPr lang="de-DE" sz="1300" dirty="0"/>
              <a:t>„Keiner darf verloren gehen“</a:t>
            </a:r>
            <a:br>
              <a:rPr lang="de-DE" sz="1300" dirty="0"/>
            </a:br>
            <a:r>
              <a:rPr lang="de-DE" sz="1800" dirty="0"/>
              <a:t> </a:t>
            </a: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1640" y="6422358"/>
            <a:ext cx="2232248" cy="367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7551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7. Handlungsempfehlungen </a:t>
            </a:r>
            <a:br>
              <a:rPr lang="de-DE" dirty="0"/>
            </a:br>
            <a:endParaRPr lang="de-DE" dirty="0"/>
          </a:p>
        </p:txBody>
      </p:sp>
      <p:sp>
        <p:nvSpPr>
          <p:cNvPr id="3" name="Inhaltsplatzhalter 2"/>
          <p:cNvSpPr>
            <a:spLocks noGrp="1"/>
          </p:cNvSpPr>
          <p:nvPr>
            <p:ph idx="1"/>
          </p:nvPr>
        </p:nvSpPr>
        <p:spPr>
          <a:xfrm>
            <a:off x="457200" y="1124744"/>
            <a:ext cx="8229600" cy="5001419"/>
          </a:xfrm>
          <a:solidFill>
            <a:schemeClr val="bg1"/>
          </a:solidFill>
        </p:spPr>
        <p:txBody>
          <a:bodyPr>
            <a:noAutofit/>
          </a:bodyPr>
          <a:lstStyle/>
          <a:p>
            <a:pPr algn="just"/>
            <a:r>
              <a:rPr lang="de-DE" sz="1400" dirty="0"/>
              <a:t>Ausgehend von der Zielstellung dieser Bedarfsplanung  werden folgende Handlungsempfehlungen gefasst und normiert: Die „Jugendhilfeplanung – Bedarf –  Jugendförderung 2016 ff. im LK MSE Teil I“ soll zukünftig als </a:t>
            </a:r>
            <a:r>
              <a:rPr lang="de-DE" sz="1400" b="1" u="sng" dirty="0"/>
              <a:t>ein</a:t>
            </a:r>
            <a:r>
              <a:rPr lang="de-DE" sz="1400" dirty="0"/>
              <a:t> Steuerungsinstrument für Entscheidungen des Jugendhilfeausschusses und des Fachamtes genutzt werden. Die Handlungsempfehlungen spiegeln u.a. die perspektivischen Herausforderungen der Jugendförderung im Landkreis Mecklenburgische Seenplatte wider.</a:t>
            </a:r>
          </a:p>
          <a:p>
            <a:pPr algn="just"/>
            <a:endParaRPr lang="de-DE" sz="1400" dirty="0"/>
          </a:p>
          <a:p>
            <a:pPr algn="just"/>
            <a:endParaRPr lang="de-DE" sz="1400" dirty="0"/>
          </a:p>
          <a:p>
            <a:pPr marL="0" indent="0" algn="just">
              <a:buNone/>
            </a:pPr>
            <a:r>
              <a:rPr lang="de-DE" sz="1400" dirty="0"/>
              <a:t>Im Hinblick auf eine bessere Abrechenbarkeit aus planerischer Sicht wird eine zeitliche Differenzierung der 10 Handlungsempfehlungen favorisiert:</a:t>
            </a:r>
          </a:p>
          <a:p>
            <a:endParaRPr lang="de-DE" sz="1400" dirty="0"/>
          </a:p>
          <a:p>
            <a:r>
              <a:rPr lang="de-DE" sz="1400" dirty="0"/>
              <a:t>kurzfristig = bis zu einem Jahr</a:t>
            </a:r>
          </a:p>
          <a:p>
            <a:r>
              <a:rPr lang="de-DE" sz="1400" dirty="0"/>
              <a:t>mittelfristig = ein bis vier Jahre</a:t>
            </a:r>
          </a:p>
          <a:p>
            <a:r>
              <a:rPr lang="de-DE" sz="1400" dirty="0"/>
              <a:t>langfristig = über vier Jahre</a:t>
            </a:r>
          </a:p>
          <a:p>
            <a:pPr marL="0" indent="0">
              <a:buNone/>
            </a:pPr>
            <a:r>
              <a:rPr lang="de-DE" sz="1400" dirty="0"/>
              <a:t>          (Quelle: Wirtschaftslexikon)</a:t>
            </a:r>
          </a:p>
          <a:p>
            <a:pPr marL="0" indent="0">
              <a:buNone/>
            </a:pPr>
            <a:endParaRPr lang="de-DE" sz="1400" dirty="0"/>
          </a:p>
          <a:p>
            <a:pPr marL="0" indent="0">
              <a:buNone/>
            </a:pPr>
            <a:r>
              <a:rPr lang="de-DE" sz="1400" dirty="0"/>
              <a:t>Diese  Kategorisierung führt zu folgendem Ergebnis: </a:t>
            </a:r>
            <a:r>
              <a:rPr lang="de-DE" sz="1400" dirty="0">
                <a:solidFill>
                  <a:srgbClr val="E89C12"/>
                </a:solidFill>
              </a:rPr>
              <a:t>orange markierte Handlungsempfehlungen könnten den </a:t>
            </a:r>
            <a:r>
              <a:rPr lang="de-DE" sz="1400" dirty="0" err="1">
                <a:solidFill>
                  <a:srgbClr val="E89C12"/>
                </a:solidFill>
              </a:rPr>
              <a:t>JuSe</a:t>
            </a:r>
            <a:r>
              <a:rPr lang="de-DE" sz="1400" dirty="0">
                <a:solidFill>
                  <a:srgbClr val="E89C12"/>
                </a:solidFill>
              </a:rPr>
              <a:t>-Bereich (perspektivisch) tangieren</a:t>
            </a:r>
          </a:p>
          <a:p>
            <a:pPr marL="0" indent="0">
              <a:buNone/>
            </a:pPr>
            <a:r>
              <a:rPr lang="de-DE" sz="1400" dirty="0"/>
              <a:t> </a:t>
            </a:r>
          </a:p>
          <a:p>
            <a:pPr marL="0" indent="0" algn="just">
              <a:buNone/>
            </a:pPr>
            <a:endParaRPr lang="de-DE" sz="1400" dirty="0"/>
          </a:p>
        </p:txBody>
      </p:sp>
      <p:sp>
        <p:nvSpPr>
          <p:cNvPr id="4" name="Datumsplatzhalter 3"/>
          <p:cNvSpPr>
            <a:spLocks noGrp="1"/>
          </p:cNvSpPr>
          <p:nvPr>
            <p:ph type="dt" sz="half" idx="10"/>
          </p:nvPr>
        </p:nvSpPr>
        <p:spPr>
          <a:xfrm>
            <a:off x="251520" y="6643072"/>
            <a:ext cx="1728192" cy="214928"/>
          </a:xfrm>
        </p:spPr>
        <p:txBody>
          <a:bodyPr/>
          <a:lstStyle/>
          <a:p>
            <a:r>
              <a:rPr lang="de-DE"/>
              <a:t>17./18.10.2016 </a:t>
            </a:r>
            <a:endParaRPr lang="de-DE" dirty="0"/>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10</a:t>
            </a:fld>
            <a:endParaRPr lang="de-DE"/>
          </a:p>
        </p:txBody>
      </p:sp>
    </p:spTree>
    <p:extLst>
      <p:ext uri="{BB962C8B-B14F-4D97-AF65-F5344CB8AC3E}">
        <p14:creationId xmlns:p14="http://schemas.microsoft.com/office/powerpoint/2010/main" val="3120914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600" u="sng" dirty="0">
                <a:solidFill>
                  <a:schemeClr val="tx2"/>
                </a:solidFill>
              </a:rPr>
              <a:t>zu den kurzfristigen Handlungsempfehlungen (Umsetzung bis zu einem Jahr)</a:t>
            </a:r>
            <a:r>
              <a:rPr lang="de-DE" sz="1600" dirty="0">
                <a:solidFill>
                  <a:schemeClr val="tx2"/>
                </a:solidFill>
              </a:rPr>
              <a:t>:</a:t>
            </a:r>
            <a:br>
              <a:rPr lang="de-DE" dirty="0">
                <a:solidFill>
                  <a:schemeClr val="tx2"/>
                </a:solidFill>
              </a:rPr>
            </a:b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94376998"/>
              </p:ext>
            </p:extLst>
          </p:nvPr>
        </p:nvGraphicFramePr>
        <p:xfrm>
          <a:off x="395536" y="1124744"/>
          <a:ext cx="8435280" cy="3723874"/>
        </p:xfrm>
        <a:graphic>
          <a:graphicData uri="http://schemas.openxmlformats.org/drawingml/2006/table">
            <a:tbl>
              <a:tblPr firstRow="1" bandRow="1">
                <a:tableStyleId>{F5AB1C69-6EDB-4FF4-983F-18BD219EF322}</a:tableStyleId>
              </a:tblPr>
              <a:tblGrid>
                <a:gridCol w="504056">
                  <a:extLst>
                    <a:ext uri="{9D8B030D-6E8A-4147-A177-3AD203B41FA5}">
                      <a16:colId xmlns:a16="http://schemas.microsoft.com/office/drawing/2014/main" val="20000"/>
                    </a:ext>
                  </a:extLst>
                </a:gridCol>
                <a:gridCol w="1204123">
                  <a:extLst>
                    <a:ext uri="{9D8B030D-6E8A-4147-A177-3AD203B41FA5}">
                      <a16:colId xmlns:a16="http://schemas.microsoft.com/office/drawing/2014/main" val="20001"/>
                    </a:ext>
                  </a:extLst>
                </a:gridCol>
                <a:gridCol w="1549961">
                  <a:extLst>
                    <a:ext uri="{9D8B030D-6E8A-4147-A177-3AD203B41FA5}">
                      <a16:colId xmlns:a16="http://schemas.microsoft.com/office/drawing/2014/main" val="20002"/>
                    </a:ext>
                  </a:extLst>
                </a:gridCol>
                <a:gridCol w="5177140">
                  <a:extLst>
                    <a:ext uri="{9D8B030D-6E8A-4147-A177-3AD203B41FA5}">
                      <a16:colId xmlns:a16="http://schemas.microsoft.com/office/drawing/2014/main" val="20003"/>
                    </a:ext>
                  </a:extLst>
                </a:gridCol>
              </a:tblGrid>
              <a:tr h="469945">
                <a:tc>
                  <a:txBody>
                    <a:bodyPr/>
                    <a:lstStyle/>
                    <a:p>
                      <a:r>
                        <a:rPr lang="de-DE" sz="1100" dirty="0"/>
                        <a:t>NR.</a:t>
                      </a:r>
                    </a:p>
                  </a:txBody>
                  <a:tcPr/>
                </a:tc>
                <a:tc>
                  <a:txBody>
                    <a:bodyPr/>
                    <a:lstStyle/>
                    <a:p>
                      <a:r>
                        <a:rPr lang="de-DE" sz="1100" dirty="0"/>
                        <a:t>kurz-/mittel-/langfristig</a:t>
                      </a:r>
                    </a:p>
                  </a:txBody>
                  <a:tcPr/>
                </a:tc>
                <a:tc>
                  <a:txBody>
                    <a:bodyPr/>
                    <a:lstStyle/>
                    <a:p>
                      <a:r>
                        <a:rPr lang="de-DE" sz="1100" dirty="0"/>
                        <a:t>Herausforderung/</a:t>
                      </a:r>
                    </a:p>
                    <a:p>
                      <a:r>
                        <a:rPr lang="de-DE" sz="1100" dirty="0"/>
                        <a:t>Lösungsansatz</a:t>
                      </a:r>
                    </a:p>
                  </a:txBody>
                  <a:tcPr/>
                </a:tc>
                <a:tc>
                  <a:txBody>
                    <a:bodyPr/>
                    <a:lstStyle/>
                    <a:p>
                      <a:r>
                        <a:rPr lang="de-DE" sz="1100" dirty="0"/>
                        <a:t>Beschreibung</a:t>
                      </a:r>
                    </a:p>
                  </a:txBody>
                  <a:tcPr/>
                </a:tc>
                <a:extLst>
                  <a:ext uri="{0D108BD9-81ED-4DB2-BD59-A6C34878D82A}">
                    <a16:rowId xmlns:a16="http://schemas.microsoft.com/office/drawing/2014/main" val="10000"/>
                  </a:ext>
                </a:extLst>
              </a:tr>
              <a:tr h="657923">
                <a:tc rowSpan="2">
                  <a:txBody>
                    <a:bodyPr/>
                    <a:lstStyle/>
                    <a:p>
                      <a:r>
                        <a:rPr lang="de-DE" sz="1200" dirty="0"/>
                        <a:t>1) </a:t>
                      </a:r>
                      <a:endParaRPr lang="de-DE" sz="1200" b="0" dirty="0"/>
                    </a:p>
                  </a:txBody>
                  <a:tcPr anchor="ctr">
                    <a:solidFill>
                      <a:srgbClr val="E89C12"/>
                    </a:solidFill>
                  </a:tcPr>
                </a:tc>
                <a:tc rowSpan="2">
                  <a:txBody>
                    <a:bodyPr/>
                    <a:lstStyle/>
                    <a:p>
                      <a:r>
                        <a:rPr lang="de-DE" sz="1200" dirty="0"/>
                        <a:t>kurzfristig</a:t>
                      </a:r>
                    </a:p>
                  </a:txBody>
                  <a:tcPr anchor="ctr">
                    <a:solidFill>
                      <a:srgbClr val="E89C12"/>
                    </a:solidFill>
                  </a:tcPr>
                </a:tc>
                <a:tc>
                  <a:txBody>
                    <a:bodyPr/>
                    <a:lstStyle/>
                    <a:p>
                      <a:r>
                        <a:rPr lang="de-DE" sz="1200" dirty="0"/>
                        <a:t>Herausforderung</a:t>
                      </a:r>
                    </a:p>
                  </a:txBody>
                  <a:tcPr anchor="ctr">
                    <a:solidFill>
                      <a:srgbClr val="E89C12"/>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de-DE" sz="1200" dirty="0"/>
                        <a:t>Im bedarfsgerechten Fokus der Jugendförderung stehen perspektivisch der Planungsraum Neubrandenburg - hier speziell die Sozialräume: Stadtgebiet Reitbahnviertel, </a:t>
                      </a:r>
                      <a:r>
                        <a:rPr lang="de-DE" sz="1200" dirty="0" err="1"/>
                        <a:t>Datzeviertel</a:t>
                      </a:r>
                      <a:r>
                        <a:rPr lang="de-DE" sz="1200" dirty="0"/>
                        <a:t> und das Stadtgebiet Ost.</a:t>
                      </a:r>
                    </a:p>
                  </a:txBody>
                  <a:tcPr>
                    <a:solidFill>
                      <a:srgbClr val="E89C12"/>
                    </a:solidFill>
                  </a:tcPr>
                </a:tc>
                <a:extLst>
                  <a:ext uri="{0D108BD9-81ED-4DB2-BD59-A6C34878D82A}">
                    <a16:rowId xmlns:a16="http://schemas.microsoft.com/office/drawing/2014/main" val="10001"/>
                  </a:ext>
                </a:extLst>
              </a:tr>
              <a:tr h="789875">
                <a:tc vMerge="1">
                  <a:txBody>
                    <a:bodyPr/>
                    <a:lstStyle/>
                    <a:p>
                      <a:endParaRPr lang="de-DE" sz="1200" dirty="0"/>
                    </a:p>
                  </a:txBody>
                  <a:tcPr/>
                </a:tc>
                <a:tc vMerge="1">
                  <a:txBody>
                    <a:bodyPr/>
                    <a:lstStyle/>
                    <a:p>
                      <a:endParaRPr lang="de-DE" sz="1200" dirty="0"/>
                    </a:p>
                  </a:txBody>
                  <a:tcPr/>
                </a:tc>
                <a:tc>
                  <a:txBody>
                    <a:bodyPr/>
                    <a:lstStyle/>
                    <a:p>
                      <a:r>
                        <a:rPr lang="de-DE" sz="1200" dirty="0"/>
                        <a:t>Lösungsansatz</a:t>
                      </a:r>
                    </a:p>
                  </a:txBody>
                  <a:tcPr anchor="ctr">
                    <a:solidFill>
                      <a:srgbClr val="FFC000"/>
                    </a:solidFill>
                  </a:tcPr>
                </a:tc>
                <a:tc>
                  <a:txBody>
                    <a:bodyPr/>
                    <a:lstStyle/>
                    <a:p>
                      <a:pPr algn="just"/>
                      <a:r>
                        <a:rPr lang="de-DE" sz="1200" dirty="0"/>
                        <a:t>Im I. Quartal 2017 finden dazu Gespräche mit der Stadtverwaltung Neubrandenburg statt, um die Ergebnisse der aktuellen Bedarfsplanung 2016 ff. vorzustellen und verbindliche Schlussfolgerungen und Handlungsstrategien zu entwickeln.</a:t>
                      </a:r>
                    </a:p>
                  </a:txBody>
                  <a:tcPr>
                    <a:solidFill>
                      <a:srgbClr val="FFC000"/>
                    </a:solidFill>
                  </a:tcPr>
                </a:tc>
                <a:extLst>
                  <a:ext uri="{0D108BD9-81ED-4DB2-BD59-A6C34878D82A}">
                    <a16:rowId xmlns:a16="http://schemas.microsoft.com/office/drawing/2014/main" val="10002"/>
                  </a:ext>
                </a:extLst>
              </a:tr>
              <a:tr h="657923">
                <a:tc rowSpan="3">
                  <a:txBody>
                    <a:bodyPr/>
                    <a:lstStyle/>
                    <a:p>
                      <a:r>
                        <a:rPr lang="de-DE" sz="1200" dirty="0"/>
                        <a:t>2) </a:t>
                      </a:r>
                    </a:p>
                  </a:txBody>
                  <a:tcPr anchor="ctr">
                    <a:solidFill>
                      <a:srgbClr val="E89C12"/>
                    </a:solidFill>
                  </a:tcPr>
                </a:tc>
                <a:tc rowSpan="3">
                  <a:txBody>
                    <a:bodyPr/>
                    <a:lstStyle/>
                    <a:p>
                      <a:r>
                        <a:rPr lang="de-DE" sz="1200" dirty="0"/>
                        <a:t>Kurzfristig </a:t>
                      </a:r>
                    </a:p>
                    <a:p>
                      <a:endParaRPr lang="de-DE" sz="1200" dirty="0"/>
                    </a:p>
                    <a:p>
                      <a:r>
                        <a:rPr lang="de-DE" sz="1100" dirty="0"/>
                        <a:t>(*perspektivisch</a:t>
                      </a:r>
                      <a:r>
                        <a:rPr lang="de-DE" sz="1100" baseline="0" dirty="0"/>
                        <a:t> relevant)</a:t>
                      </a:r>
                      <a:endParaRPr lang="de-DE" sz="1100" dirty="0"/>
                    </a:p>
                  </a:txBody>
                  <a:tcPr anchor="ctr">
                    <a:solidFill>
                      <a:srgbClr val="E89C12"/>
                    </a:solidFill>
                  </a:tcPr>
                </a:tc>
                <a:tc>
                  <a:txBody>
                    <a:bodyPr/>
                    <a:lstStyle/>
                    <a:p>
                      <a:r>
                        <a:rPr lang="de-DE" sz="1200" dirty="0"/>
                        <a:t>Herausforderung</a:t>
                      </a:r>
                    </a:p>
                  </a:txBody>
                  <a:tcPr anchor="ctr">
                    <a:solidFill>
                      <a:srgbClr val="E89C12"/>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de-DE" sz="1200" dirty="0"/>
                        <a:t>Auch der Planungsraum Demmin - hier speziell der Sozialraum Stadt Demmin - wird zukünftig  bedarfsgerecht einen gemeinsamen Arbeitsschwerpunkt für die Jugendförderung darstellen.</a:t>
                      </a:r>
                    </a:p>
                  </a:txBody>
                  <a:tcPr>
                    <a:solidFill>
                      <a:srgbClr val="E89C12"/>
                    </a:solidFill>
                  </a:tcPr>
                </a:tc>
                <a:extLst>
                  <a:ext uri="{0D108BD9-81ED-4DB2-BD59-A6C34878D82A}">
                    <a16:rowId xmlns:a16="http://schemas.microsoft.com/office/drawing/2014/main" val="10003"/>
                  </a:ext>
                </a:extLst>
              </a:tr>
              <a:tr h="438820">
                <a:tc vMerge="1">
                  <a:txBody>
                    <a:bodyPr/>
                    <a:lstStyle/>
                    <a:p>
                      <a:endParaRPr lang="de-DE" sz="1200" dirty="0"/>
                    </a:p>
                  </a:txBody>
                  <a:tcPr/>
                </a:tc>
                <a:tc vMerge="1">
                  <a:txBody>
                    <a:bodyPr/>
                    <a:lstStyle/>
                    <a:p>
                      <a:endParaRPr lang="de-DE" sz="1200" dirty="0"/>
                    </a:p>
                  </a:txBody>
                  <a:tcPr/>
                </a:tc>
                <a:tc rowSpan="2">
                  <a:txBody>
                    <a:bodyPr/>
                    <a:lstStyle/>
                    <a:p>
                      <a:r>
                        <a:rPr lang="de-DE" sz="1200" dirty="0"/>
                        <a:t>Lösungsansatz</a:t>
                      </a:r>
                    </a:p>
                  </a:txBody>
                  <a:tcPr anchor="ctr">
                    <a:solidFill>
                      <a:srgbClr val="FFC000"/>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de-DE" sz="1200" dirty="0"/>
                        <a:t>Im I. Quartal 2017 sollen dazu Gespräche mit allen Beteiligten stattfinden, um tragfähige und verbindliche Verabredungen zu treffen.</a:t>
                      </a:r>
                    </a:p>
                  </a:txBody>
                  <a:tcPr>
                    <a:solidFill>
                      <a:srgbClr val="FFC000"/>
                    </a:solidFill>
                  </a:tcPr>
                </a:tc>
                <a:extLst>
                  <a:ext uri="{0D108BD9-81ED-4DB2-BD59-A6C34878D82A}">
                    <a16:rowId xmlns:a16="http://schemas.microsoft.com/office/drawing/2014/main" val="10004"/>
                  </a:ext>
                </a:extLst>
              </a:tr>
              <a:tr h="657923">
                <a:tc vMerge="1">
                  <a:txBody>
                    <a:bodyPr/>
                    <a:lstStyle/>
                    <a:p>
                      <a:endParaRPr lang="de-DE" sz="1200" dirty="0"/>
                    </a:p>
                  </a:txBody>
                  <a:tcPr/>
                </a:tc>
                <a:tc vMerge="1">
                  <a:txBody>
                    <a:bodyPr/>
                    <a:lstStyle/>
                    <a:p>
                      <a:endParaRPr lang="de-DE" sz="1200" dirty="0"/>
                    </a:p>
                  </a:txBody>
                  <a:tcPr/>
                </a:tc>
                <a:tc vMerge="1">
                  <a:txBody>
                    <a:bodyPr/>
                    <a:lstStyle/>
                    <a:p>
                      <a:endParaRPr lang="de-DE" sz="12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de-DE" sz="1200" dirty="0"/>
                        <a:t>Die Ergebnisse des Konzeptes „</a:t>
                      </a:r>
                      <a:r>
                        <a:rPr lang="de-DE" sz="1200" dirty="0" err="1"/>
                        <a:t>SozialraumVerbundJugendförderung</a:t>
                      </a:r>
                      <a:r>
                        <a:rPr lang="de-DE" sz="1200" dirty="0"/>
                        <a:t> LK MSE“ vom Juni 2015 sollen für den Planungsraum Demmin dabei ganz verstärkt mit einbezogen werden.</a:t>
                      </a:r>
                    </a:p>
                  </a:txBody>
                  <a:tcPr>
                    <a:solidFill>
                      <a:srgbClr val="FFC000"/>
                    </a:solidFill>
                  </a:tcPr>
                </a:tc>
                <a:extLst>
                  <a:ext uri="{0D108BD9-81ED-4DB2-BD59-A6C34878D82A}">
                    <a16:rowId xmlns:a16="http://schemas.microsoft.com/office/drawing/2014/main" val="10005"/>
                  </a:ext>
                </a:extLst>
              </a:tr>
            </a:tbl>
          </a:graphicData>
        </a:graphic>
      </p:graphicFrame>
      <p:sp>
        <p:nvSpPr>
          <p:cNvPr id="4" name="Datumsplatzhalter 3"/>
          <p:cNvSpPr>
            <a:spLocks noGrp="1"/>
          </p:cNvSpPr>
          <p:nvPr>
            <p:ph type="dt" sz="half" idx="10"/>
          </p:nvPr>
        </p:nvSpPr>
        <p:spPr>
          <a:xfrm>
            <a:off x="251520" y="6643072"/>
            <a:ext cx="1584176" cy="214928"/>
          </a:xfrm>
        </p:spPr>
        <p:txBody>
          <a:bodyPr/>
          <a:lstStyle/>
          <a:p>
            <a:r>
              <a:rPr lang="de-DE" dirty="0"/>
              <a:t>17./18.10.2016 </a:t>
            </a:r>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11</a:t>
            </a:fld>
            <a:endParaRPr lang="de-DE"/>
          </a:p>
        </p:txBody>
      </p:sp>
    </p:spTree>
    <p:extLst>
      <p:ext uri="{BB962C8B-B14F-4D97-AF65-F5344CB8AC3E}">
        <p14:creationId xmlns:p14="http://schemas.microsoft.com/office/powerpoint/2010/main" val="2282751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188640"/>
            <a:ext cx="8435280" cy="1143000"/>
          </a:xfrm>
        </p:spPr>
        <p:txBody>
          <a:bodyPr/>
          <a:lstStyle/>
          <a:p>
            <a:r>
              <a:rPr lang="de-DE" sz="1600" u="sng" dirty="0">
                <a:solidFill>
                  <a:schemeClr val="tx2"/>
                </a:solidFill>
              </a:rPr>
              <a:t>zu den kurzfristigen Handlungsempfehlungen (Umsetzung bis zu einem Jahr)</a:t>
            </a:r>
            <a:r>
              <a:rPr lang="de-DE" sz="1600" dirty="0">
                <a:solidFill>
                  <a:schemeClr val="tx2"/>
                </a:solidFill>
              </a:rPr>
              <a:t>:</a:t>
            </a:r>
            <a:br>
              <a:rPr lang="de-DE" sz="2400" dirty="0">
                <a:solidFill>
                  <a:schemeClr val="tx2"/>
                </a:solidFill>
              </a:rPr>
            </a:br>
            <a:endParaRPr lang="de-DE" sz="2400"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1492254876"/>
              </p:ext>
            </p:extLst>
          </p:nvPr>
        </p:nvGraphicFramePr>
        <p:xfrm>
          <a:off x="179512" y="1032818"/>
          <a:ext cx="8712968" cy="4124374"/>
        </p:xfrm>
        <a:graphic>
          <a:graphicData uri="http://schemas.openxmlformats.org/drawingml/2006/table">
            <a:tbl>
              <a:tblPr firstRow="1" bandRow="1">
                <a:tableStyleId>{F5AB1C69-6EDB-4FF4-983F-18BD219EF322}</a:tableStyleId>
              </a:tblPr>
              <a:tblGrid>
                <a:gridCol w="504056">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5544616">
                  <a:extLst>
                    <a:ext uri="{9D8B030D-6E8A-4147-A177-3AD203B41FA5}">
                      <a16:colId xmlns:a16="http://schemas.microsoft.com/office/drawing/2014/main" val="20003"/>
                    </a:ext>
                  </a:extLst>
                </a:gridCol>
              </a:tblGrid>
              <a:tr h="428481">
                <a:tc>
                  <a:txBody>
                    <a:bodyPr/>
                    <a:lstStyle/>
                    <a:p>
                      <a:pPr algn="just"/>
                      <a:r>
                        <a:rPr lang="de-DE" sz="1200" dirty="0"/>
                        <a:t>NR.</a:t>
                      </a:r>
                    </a:p>
                  </a:txBody>
                  <a:tcPr>
                    <a:lnB w="28575" cap="flat" cmpd="sng" algn="ctr">
                      <a:solidFill>
                        <a:schemeClr val="bg1"/>
                      </a:solidFill>
                      <a:prstDash val="solid"/>
                      <a:round/>
                      <a:headEnd type="none" w="med" len="med"/>
                      <a:tailEnd type="none" w="med" len="med"/>
                    </a:lnB>
                  </a:tcPr>
                </a:tc>
                <a:tc>
                  <a:txBody>
                    <a:bodyPr/>
                    <a:lstStyle/>
                    <a:p>
                      <a:pPr algn="just"/>
                      <a:r>
                        <a:rPr lang="de-DE" sz="1200" dirty="0"/>
                        <a:t>kurz-/mittel-/langfristig</a:t>
                      </a:r>
                    </a:p>
                  </a:txBody>
                  <a:tcPr>
                    <a:lnB w="28575" cap="flat" cmpd="sng" algn="ctr">
                      <a:solidFill>
                        <a:schemeClr val="bg1"/>
                      </a:solidFill>
                      <a:prstDash val="solid"/>
                      <a:round/>
                      <a:headEnd type="none" w="med" len="med"/>
                      <a:tailEnd type="none" w="med" len="med"/>
                    </a:lnB>
                  </a:tcPr>
                </a:tc>
                <a:tc>
                  <a:txBody>
                    <a:bodyPr/>
                    <a:lstStyle/>
                    <a:p>
                      <a:pPr algn="just"/>
                      <a:r>
                        <a:rPr lang="de-DE" sz="1200" dirty="0"/>
                        <a:t>Herausforderung/</a:t>
                      </a:r>
                    </a:p>
                    <a:p>
                      <a:pPr algn="just"/>
                      <a:r>
                        <a:rPr lang="de-DE" sz="1200" dirty="0"/>
                        <a:t>Lösungsansatz</a:t>
                      </a:r>
                    </a:p>
                  </a:txBody>
                  <a:tcPr>
                    <a:lnB w="28575" cap="flat" cmpd="sng" algn="ctr">
                      <a:solidFill>
                        <a:schemeClr val="bg1"/>
                      </a:solidFill>
                      <a:prstDash val="solid"/>
                      <a:round/>
                      <a:headEnd type="none" w="med" len="med"/>
                      <a:tailEnd type="none" w="med" len="med"/>
                    </a:lnB>
                  </a:tcPr>
                </a:tc>
                <a:tc>
                  <a:txBody>
                    <a:bodyPr/>
                    <a:lstStyle/>
                    <a:p>
                      <a:pPr algn="just"/>
                      <a:r>
                        <a:rPr lang="de-DE" sz="1200" dirty="0"/>
                        <a:t>Beschreibung</a:t>
                      </a:r>
                    </a:p>
                  </a:txBody>
                  <a:tcPr>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114049">
                <a:tc rowSpan="2">
                  <a:txBody>
                    <a:bodyPr/>
                    <a:lstStyle/>
                    <a:p>
                      <a:pPr algn="just"/>
                      <a:r>
                        <a:rPr lang="de-DE" sz="1200" b="0" dirty="0"/>
                        <a:t>3) </a:t>
                      </a: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89C12"/>
                    </a:solidFill>
                  </a:tcPr>
                </a:tc>
                <a:tc rowSpan="2">
                  <a:txBody>
                    <a:bodyPr/>
                    <a:lstStyle/>
                    <a:p>
                      <a:pPr algn="just"/>
                      <a:r>
                        <a:rPr lang="de-DE" sz="1200" dirty="0"/>
                        <a:t>kurzfristig</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89C12"/>
                    </a:solidFill>
                  </a:tcPr>
                </a:tc>
                <a:tc>
                  <a:txBody>
                    <a:bodyPr/>
                    <a:lstStyle/>
                    <a:p>
                      <a:pPr algn="just"/>
                      <a:r>
                        <a:rPr lang="de-DE" sz="1200" dirty="0"/>
                        <a:t>Herausforderung</a:t>
                      </a:r>
                    </a:p>
                  </a:txBody>
                  <a:tcPr anchor="ctr">
                    <a:lnT w="28575" cap="flat" cmpd="sng" algn="ctr">
                      <a:solidFill>
                        <a:schemeClr val="bg1"/>
                      </a:solidFill>
                      <a:prstDash val="solid"/>
                      <a:round/>
                      <a:headEnd type="none" w="med" len="med"/>
                      <a:tailEnd type="none" w="med" len="med"/>
                    </a:lnT>
                    <a:solidFill>
                      <a:srgbClr val="E89C12"/>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de-DE" sz="1200" dirty="0"/>
                        <a:t>Das ESF-Bundesprogramm „</a:t>
                      </a:r>
                      <a:r>
                        <a:rPr lang="de-DE" sz="1200" b="1" dirty="0"/>
                        <a:t>JUGEND STÄRKEN im Quartier</a:t>
                      </a:r>
                      <a:r>
                        <a:rPr lang="de-DE" sz="1200" dirty="0"/>
                        <a:t>“ - Träger ist seit 2015 der Landkreis MSE - wird verstärkt als niederschwelliges Angebot gem. § 13 SGB VIII in den Planungsräumen Neubrandenburg und Demmin weiterentwickelt und gleichzeitig die „</a:t>
                      </a:r>
                      <a:r>
                        <a:rPr lang="de-DE" sz="1200" b="1" dirty="0"/>
                        <a:t>Brücke Neubrandenburg</a:t>
                      </a:r>
                      <a:r>
                        <a:rPr lang="de-DE" sz="1200" dirty="0"/>
                        <a:t>“ und die „</a:t>
                      </a:r>
                      <a:r>
                        <a:rPr lang="de-DE" sz="1200" b="1" dirty="0"/>
                        <a:t>Brücke Demmin</a:t>
                      </a:r>
                      <a:r>
                        <a:rPr lang="de-DE" sz="1200" dirty="0"/>
                        <a:t>“ als optimale Ergänzung zu anderen sozialräumlichen Angeboten genutzt.</a:t>
                      </a:r>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E89C12"/>
                    </a:solidFill>
                  </a:tcPr>
                </a:tc>
                <a:extLst>
                  <a:ext uri="{0D108BD9-81ED-4DB2-BD59-A6C34878D82A}">
                    <a16:rowId xmlns:a16="http://schemas.microsoft.com/office/drawing/2014/main" val="10001"/>
                  </a:ext>
                </a:extLst>
              </a:tr>
              <a:tr h="763488">
                <a:tc vMerge="1">
                  <a:txBody>
                    <a:bodyPr/>
                    <a:lstStyle/>
                    <a:p>
                      <a:endParaRPr lang="de-DE" sz="1200" dirty="0"/>
                    </a:p>
                  </a:txBody>
                  <a:tcPr/>
                </a:tc>
                <a:tc vMerge="1">
                  <a:txBody>
                    <a:bodyPr/>
                    <a:lstStyle/>
                    <a:p>
                      <a:endParaRPr lang="de-DE" sz="1200" dirty="0"/>
                    </a:p>
                  </a:txBody>
                  <a:tcPr/>
                </a:tc>
                <a:tc>
                  <a:txBody>
                    <a:bodyPr/>
                    <a:lstStyle/>
                    <a:p>
                      <a:pPr algn="just"/>
                      <a:r>
                        <a:rPr lang="de-DE" sz="1200" dirty="0"/>
                        <a:t>Lösungsansatz</a:t>
                      </a:r>
                    </a:p>
                  </a:txBody>
                  <a:tcPr anchor="ctr">
                    <a:lnB w="28575" cap="flat" cmpd="sng" algn="ctr">
                      <a:solidFill>
                        <a:schemeClr val="bg1"/>
                      </a:solidFill>
                      <a:prstDash val="solid"/>
                      <a:round/>
                      <a:headEnd type="none" w="med" len="med"/>
                      <a:tailEnd type="none" w="med" len="med"/>
                    </a:lnB>
                    <a:solidFill>
                      <a:srgbClr val="FFC000"/>
                    </a:solidFill>
                  </a:tcPr>
                </a:tc>
                <a:tc>
                  <a:txBody>
                    <a:bodyPr/>
                    <a:lstStyle/>
                    <a:p>
                      <a:pPr marL="0" indent="0" algn="just">
                        <a:buNone/>
                      </a:pPr>
                      <a:r>
                        <a:rPr lang="de-DE" sz="1200" dirty="0"/>
                        <a:t>Zu prüfen ist hierbei, inwiefern </a:t>
                      </a:r>
                      <a:r>
                        <a:rPr lang="de-DE" sz="1200" b="1" dirty="0"/>
                        <a:t>ab</a:t>
                      </a:r>
                      <a:r>
                        <a:rPr lang="de-DE" sz="1200" dirty="0"/>
                        <a:t> dem </a:t>
                      </a:r>
                      <a:r>
                        <a:rPr lang="de-DE" sz="1200" b="1" dirty="0"/>
                        <a:t>IV. Quartal 2016</a:t>
                      </a:r>
                      <a:r>
                        <a:rPr lang="de-DE" sz="1200" dirty="0"/>
                        <a:t> ein Sozialarbeiter der Brücke „Neubrandenburg“ einen </a:t>
                      </a:r>
                      <a:r>
                        <a:rPr lang="de-DE" sz="1200" b="1" dirty="0"/>
                        <a:t>Sprechtag</a:t>
                      </a:r>
                      <a:r>
                        <a:rPr lang="de-DE" sz="1200" dirty="0"/>
                        <a:t> pro Woche </a:t>
                      </a:r>
                      <a:r>
                        <a:rPr lang="de-DE" sz="1200" b="1" dirty="0"/>
                        <a:t>in der „</a:t>
                      </a:r>
                      <a:r>
                        <a:rPr lang="de-DE" sz="1200" b="1" dirty="0" err="1"/>
                        <a:t>JuSeMSE</a:t>
                      </a:r>
                      <a:r>
                        <a:rPr lang="de-DE" sz="1200" b="1" dirty="0"/>
                        <a:t>“</a:t>
                      </a:r>
                      <a:r>
                        <a:rPr lang="de-DE" sz="1200" dirty="0"/>
                        <a:t> abhalten könnte, um die rechtskreisübergreifende Zusammenarbeit (SGB II, SGB III; SGB VIII-speziell § 13) zu qualifizieren.</a:t>
                      </a:r>
                    </a:p>
                  </a:txBody>
                  <a:tcP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0002"/>
                  </a:ext>
                </a:extLst>
              </a:tr>
              <a:tr h="1275536">
                <a:tc rowSpan="2">
                  <a:txBody>
                    <a:bodyPr/>
                    <a:lstStyle/>
                    <a:p>
                      <a:pPr algn="just"/>
                      <a:r>
                        <a:rPr lang="de-DE" sz="1200" dirty="0"/>
                        <a:t>4) </a:t>
                      </a: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rowSpan="2">
                  <a:txBody>
                    <a:bodyPr/>
                    <a:lstStyle/>
                    <a:p>
                      <a:pPr algn="just"/>
                      <a:r>
                        <a:rPr lang="de-DE" sz="1200" dirty="0"/>
                        <a:t>kurzfristig</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just"/>
                      <a:r>
                        <a:rPr lang="de-DE" sz="1200" dirty="0"/>
                        <a:t>Herausforderung</a:t>
                      </a:r>
                    </a:p>
                  </a:txBody>
                  <a:tcPr anchor="ctr">
                    <a:lnT w="28575" cap="flat" cmpd="sng" algn="ctr">
                      <a:solidFill>
                        <a:schemeClr val="bg1"/>
                      </a:solidFill>
                      <a:prstDash val="solid"/>
                      <a:round/>
                      <a:headEnd type="none" w="med" len="med"/>
                      <a:tailEnd type="none" w="med" len="med"/>
                    </a:lnT>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de-DE" sz="1200" dirty="0"/>
                        <a:t>Die AG § 78 SGB VIII Jugendförderung beabsichtigt unter Berücksichtigung der aktuellen Situation im Bereich der Kinder- und Jugendarbeit, Jugendsozialarbeit, Schulsozialarbeit und der Bedarfsplanung Jugendförderung 2016 ff. einen „</a:t>
                      </a:r>
                      <a:r>
                        <a:rPr lang="de-DE" sz="1200" b="1" dirty="0"/>
                        <a:t>Fachpolitischen Appell</a:t>
                      </a:r>
                      <a:r>
                        <a:rPr lang="de-DE" sz="1200" dirty="0"/>
                        <a:t>“ zu formulieren, der an die politischen Gremien des Landes M-V und des Landkreises MSE sowie an die Verbände der Träger und Kommunen im Landkreis MSE gerichtet sein soll. Dazu wurde eine </a:t>
                      </a:r>
                      <a:r>
                        <a:rPr lang="de-DE" sz="1200" b="1" dirty="0"/>
                        <a:t>zeitweilige AG</a:t>
                      </a:r>
                      <a:r>
                        <a:rPr lang="de-DE" sz="1200" dirty="0"/>
                        <a:t> gegründet.</a:t>
                      </a:r>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3"/>
                  </a:ext>
                </a:extLst>
              </a:tr>
              <a:tr h="283894">
                <a:tc vMerge="1">
                  <a:txBody>
                    <a:bodyPr/>
                    <a:lstStyle/>
                    <a:p>
                      <a:endParaRPr lang="de-DE" sz="1200" dirty="0"/>
                    </a:p>
                  </a:txBody>
                  <a:tcPr/>
                </a:tc>
                <a:tc vMerge="1">
                  <a:txBody>
                    <a:bodyPr/>
                    <a:lstStyle/>
                    <a:p>
                      <a:endParaRPr lang="de-DE" sz="1200" dirty="0"/>
                    </a:p>
                  </a:txBody>
                  <a:tcPr/>
                </a:tc>
                <a:tc>
                  <a:txBody>
                    <a:bodyPr/>
                    <a:lstStyle/>
                    <a:p>
                      <a:pPr algn="just"/>
                      <a:r>
                        <a:rPr lang="de-DE" sz="1200" dirty="0"/>
                        <a:t>Lösungsansatz</a:t>
                      </a:r>
                    </a:p>
                  </a:txBody>
                  <a:tcPr anchor="ctr">
                    <a:lnB w="28575" cap="flat" cmpd="sng" algn="ctr">
                      <a:solidFill>
                        <a:schemeClr val="bg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de-DE" sz="1200" dirty="0"/>
                        <a:t>Dazu wurde eine </a:t>
                      </a:r>
                      <a:r>
                        <a:rPr lang="de-DE" sz="1200" b="1" dirty="0"/>
                        <a:t>zeitweilige AG</a:t>
                      </a:r>
                      <a:r>
                        <a:rPr lang="de-DE" sz="1200" dirty="0"/>
                        <a:t> gegründet.</a:t>
                      </a:r>
                    </a:p>
                  </a:txBody>
                  <a:tcP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Datumsplatzhalter 3"/>
          <p:cNvSpPr>
            <a:spLocks noGrp="1"/>
          </p:cNvSpPr>
          <p:nvPr>
            <p:ph type="dt" sz="half" idx="10"/>
          </p:nvPr>
        </p:nvSpPr>
        <p:spPr>
          <a:xfrm>
            <a:off x="251520" y="6643072"/>
            <a:ext cx="1584176" cy="214928"/>
          </a:xfrm>
        </p:spPr>
        <p:txBody>
          <a:bodyPr/>
          <a:lstStyle/>
          <a:p>
            <a:r>
              <a:rPr lang="de-DE" dirty="0"/>
              <a:t>17./18.10.2016 </a:t>
            </a:r>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12</a:t>
            </a:fld>
            <a:endParaRPr lang="de-DE"/>
          </a:p>
        </p:txBody>
      </p:sp>
    </p:spTree>
    <p:extLst>
      <p:ext uri="{BB962C8B-B14F-4D97-AF65-F5344CB8AC3E}">
        <p14:creationId xmlns:p14="http://schemas.microsoft.com/office/powerpoint/2010/main" val="4044271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332656"/>
            <a:ext cx="8435280" cy="710952"/>
          </a:xfrm>
        </p:spPr>
        <p:txBody>
          <a:bodyPr/>
          <a:lstStyle/>
          <a:p>
            <a:r>
              <a:rPr lang="de-DE" sz="1600" u="sng" dirty="0">
                <a:solidFill>
                  <a:schemeClr val="tx2"/>
                </a:solidFill>
              </a:rPr>
              <a:t>zu den mittelfristigen Handlungsempfehlungen (Umsetzung in ein bis 4 Jahren)</a:t>
            </a:r>
            <a:r>
              <a:rPr lang="de-DE" sz="1600" dirty="0">
                <a:solidFill>
                  <a:schemeClr val="tx2"/>
                </a:solidFill>
              </a:rPr>
              <a:t>:</a:t>
            </a:r>
            <a:br>
              <a:rPr lang="de-DE" dirty="0">
                <a:solidFill>
                  <a:schemeClr val="tx2"/>
                </a:solidFill>
              </a:rPr>
            </a:b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1609597984"/>
              </p:ext>
            </p:extLst>
          </p:nvPr>
        </p:nvGraphicFramePr>
        <p:xfrm>
          <a:off x="251520" y="980728"/>
          <a:ext cx="8496944" cy="3352800"/>
        </p:xfrm>
        <a:graphic>
          <a:graphicData uri="http://schemas.openxmlformats.org/drawingml/2006/table">
            <a:tbl>
              <a:tblPr firstRow="1" bandRow="1">
                <a:tableStyleId>{F5AB1C69-6EDB-4FF4-983F-18BD219EF322}</a:tableStyleId>
              </a:tblPr>
              <a:tblGrid>
                <a:gridCol w="504056">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5472608">
                  <a:extLst>
                    <a:ext uri="{9D8B030D-6E8A-4147-A177-3AD203B41FA5}">
                      <a16:colId xmlns:a16="http://schemas.microsoft.com/office/drawing/2014/main" val="20003"/>
                    </a:ext>
                  </a:extLst>
                </a:gridCol>
              </a:tblGrid>
              <a:tr h="391273">
                <a:tc>
                  <a:txBody>
                    <a:bodyPr/>
                    <a:lstStyle/>
                    <a:p>
                      <a:pPr algn="just"/>
                      <a:r>
                        <a:rPr lang="de-DE" sz="1100" dirty="0"/>
                        <a:t>NR.</a:t>
                      </a:r>
                    </a:p>
                  </a:txBody>
                  <a:tcPr/>
                </a:tc>
                <a:tc>
                  <a:txBody>
                    <a:bodyPr/>
                    <a:lstStyle/>
                    <a:p>
                      <a:pPr algn="just"/>
                      <a:r>
                        <a:rPr lang="de-DE" sz="1100" dirty="0"/>
                        <a:t>kurz-/mittel-/langfristig</a:t>
                      </a:r>
                    </a:p>
                  </a:txBody>
                  <a:tcPr/>
                </a:tc>
                <a:tc>
                  <a:txBody>
                    <a:bodyPr/>
                    <a:lstStyle/>
                    <a:p>
                      <a:pPr algn="just"/>
                      <a:r>
                        <a:rPr lang="de-DE" sz="1100" dirty="0"/>
                        <a:t>Herausforderung/</a:t>
                      </a:r>
                    </a:p>
                    <a:p>
                      <a:pPr algn="just"/>
                      <a:r>
                        <a:rPr lang="de-DE" sz="1100" dirty="0"/>
                        <a:t>Lösungsansatz</a:t>
                      </a:r>
                    </a:p>
                  </a:txBody>
                  <a:tcPr/>
                </a:tc>
                <a:tc>
                  <a:txBody>
                    <a:bodyPr/>
                    <a:lstStyle/>
                    <a:p>
                      <a:pPr algn="just"/>
                      <a:r>
                        <a:rPr lang="de-DE" sz="1100" dirty="0"/>
                        <a:t>Beschreibung</a:t>
                      </a:r>
                    </a:p>
                  </a:txBody>
                  <a:tcPr/>
                </a:tc>
                <a:extLst>
                  <a:ext uri="{0D108BD9-81ED-4DB2-BD59-A6C34878D82A}">
                    <a16:rowId xmlns:a16="http://schemas.microsoft.com/office/drawing/2014/main" val="10000"/>
                  </a:ext>
                </a:extLst>
              </a:tr>
              <a:tr h="365368">
                <a:tc rowSpan="2">
                  <a:txBody>
                    <a:bodyPr/>
                    <a:lstStyle/>
                    <a:p>
                      <a:pPr algn="just"/>
                      <a:r>
                        <a:rPr lang="de-DE" sz="1200" dirty="0"/>
                        <a:t>1) </a:t>
                      </a:r>
                      <a:endParaRPr lang="de-DE" sz="1200" b="0" dirty="0"/>
                    </a:p>
                  </a:txBody>
                  <a:tcPr anchor="ctr"/>
                </a:tc>
                <a:tc rowSpan="2">
                  <a:txBody>
                    <a:bodyPr/>
                    <a:lstStyle/>
                    <a:p>
                      <a:pPr algn="just"/>
                      <a:r>
                        <a:rPr lang="de-DE" sz="1200" dirty="0"/>
                        <a:t>mittelfristig</a:t>
                      </a:r>
                    </a:p>
                  </a:txBody>
                  <a:tcPr anchor="ctr"/>
                </a:tc>
                <a:tc>
                  <a:txBody>
                    <a:bodyPr/>
                    <a:lstStyle/>
                    <a:p>
                      <a:pPr algn="just"/>
                      <a:r>
                        <a:rPr lang="de-DE" sz="1200" dirty="0"/>
                        <a:t>Herausforderung </a:t>
                      </a: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de-DE" sz="1200" dirty="0"/>
                        <a:t>Es</a:t>
                      </a:r>
                      <a:r>
                        <a:rPr lang="de-DE" sz="1200" baseline="0" dirty="0"/>
                        <a:t> gilt </a:t>
                      </a:r>
                      <a:r>
                        <a:rPr lang="de-DE" sz="1200" dirty="0"/>
                        <a:t>Schussfolgerungen für die weitere Jugendförderung im Landkreis MSE in Kooperation</a:t>
                      </a:r>
                      <a:r>
                        <a:rPr lang="de-DE" sz="1200" baseline="0" dirty="0"/>
                        <a:t> mit den Städten Ämtern und Gemeinden </a:t>
                      </a:r>
                      <a:r>
                        <a:rPr lang="de-DE" sz="1200" dirty="0"/>
                        <a:t>abzuleiten.</a:t>
                      </a:r>
                      <a:endParaRPr lang="de-DE" sz="1200" dirty="0">
                        <a:latin typeface="Calibri"/>
                        <a:ea typeface="Calibri"/>
                        <a:cs typeface="Times New Roman"/>
                      </a:endParaRPr>
                    </a:p>
                  </a:txBody>
                  <a:tcPr/>
                </a:tc>
                <a:extLst>
                  <a:ext uri="{0D108BD9-81ED-4DB2-BD59-A6C34878D82A}">
                    <a16:rowId xmlns:a16="http://schemas.microsoft.com/office/drawing/2014/main" val="10001"/>
                  </a:ext>
                </a:extLst>
              </a:tr>
              <a:tr h="556240">
                <a:tc vMerge="1">
                  <a:txBody>
                    <a:bodyPr/>
                    <a:lstStyle/>
                    <a:p>
                      <a:endParaRPr lang="de-DE" sz="1100" b="0" dirty="0"/>
                    </a:p>
                  </a:txBody>
                  <a:tcPr anchor="ctr"/>
                </a:tc>
                <a:tc vMerge="1">
                  <a:txBody>
                    <a:bodyPr/>
                    <a:lstStyle/>
                    <a:p>
                      <a:endParaRPr lang="de-DE" sz="1100" dirty="0"/>
                    </a:p>
                  </a:txBody>
                  <a:tcPr anchor="ctr"/>
                </a:tc>
                <a:tc>
                  <a:txBody>
                    <a:bodyPr/>
                    <a:lstStyle/>
                    <a:p>
                      <a:pPr algn="just"/>
                      <a:r>
                        <a:rPr lang="de-DE" sz="1200" dirty="0"/>
                        <a:t>Lösungsansatz</a:t>
                      </a: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de-DE" sz="1200" dirty="0"/>
                        <a:t>Grundsätzlich empfiehlt es sich, die Ergebnisse der Bedarfsplanung Jugendförderung 2016 ff. gegenüber Städten, Ämtern aber auch Gemeinden zu präsentieren.</a:t>
                      </a:r>
                      <a:endParaRPr lang="de-DE" sz="1200" dirty="0">
                        <a:latin typeface="Calibri"/>
                        <a:ea typeface="Calibri"/>
                        <a:cs typeface="Times New Roman"/>
                      </a:endParaRPr>
                    </a:p>
                  </a:txBody>
                  <a:tcPr/>
                </a:tc>
                <a:extLst>
                  <a:ext uri="{0D108BD9-81ED-4DB2-BD59-A6C34878D82A}">
                    <a16:rowId xmlns:a16="http://schemas.microsoft.com/office/drawing/2014/main" val="10002"/>
                  </a:ext>
                </a:extLst>
              </a:tr>
              <a:tr h="407577">
                <a:tc rowSpan="2">
                  <a:txBody>
                    <a:bodyPr/>
                    <a:lstStyle/>
                    <a:p>
                      <a:pPr algn="just"/>
                      <a:r>
                        <a:rPr lang="de-DE" sz="1200" dirty="0"/>
                        <a:t>2) </a:t>
                      </a:r>
                    </a:p>
                  </a:txBody>
                  <a:tcPr anchor="ctr">
                    <a:solidFill>
                      <a:srgbClr val="E89C12"/>
                    </a:solidFill>
                  </a:tcPr>
                </a:tc>
                <a:tc rowSpan="2">
                  <a:txBody>
                    <a:bodyPr/>
                    <a:lstStyle/>
                    <a:p>
                      <a:pPr algn="just"/>
                      <a:r>
                        <a:rPr lang="de-DE" sz="1200" dirty="0"/>
                        <a:t>mittelfristig</a:t>
                      </a:r>
                    </a:p>
                  </a:txBody>
                  <a:tcPr anchor="ctr">
                    <a:solidFill>
                      <a:srgbClr val="E89C12"/>
                    </a:solidFill>
                  </a:tcPr>
                </a:tc>
                <a:tc>
                  <a:txBody>
                    <a:bodyPr/>
                    <a:lstStyle/>
                    <a:p>
                      <a:pPr algn="just"/>
                      <a:r>
                        <a:rPr lang="de-DE" sz="1200" dirty="0"/>
                        <a:t>Herausforderung</a:t>
                      </a:r>
                    </a:p>
                  </a:txBody>
                  <a:tcPr anchor="ctr">
                    <a:solidFill>
                      <a:srgbClr val="E89C12"/>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de-DE" sz="1200" dirty="0"/>
                        <a:t>Die Bedarfsplanung Jugendförderung 2016 ff. zeigt die großen Herausforderungen für die Jugendarbeit, die Jugend- und Schulsozialarbeit im ländlichen Raum. </a:t>
                      </a:r>
                    </a:p>
                  </a:txBody>
                  <a:tcPr>
                    <a:solidFill>
                      <a:srgbClr val="E89C12"/>
                    </a:solidFill>
                  </a:tcPr>
                </a:tc>
                <a:extLst>
                  <a:ext uri="{0D108BD9-81ED-4DB2-BD59-A6C34878D82A}">
                    <a16:rowId xmlns:a16="http://schemas.microsoft.com/office/drawing/2014/main" val="10003"/>
                  </a:ext>
                </a:extLst>
              </a:tr>
              <a:tr h="838262">
                <a:tc vMerge="1">
                  <a:txBody>
                    <a:bodyPr/>
                    <a:lstStyle/>
                    <a:p>
                      <a:endParaRPr lang="de-DE" sz="1200" dirty="0"/>
                    </a:p>
                  </a:txBody>
                  <a:tcPr/>
                </a:tc>
                <a:tc vMerge="1">
                  <a:txBody>
                    <a:bodyPr/>
                    <a:lstStyle/>
                    <a:p>
                      <a:endParaRPr lang="de-DE" sz="1200" dirty="0"/>
                    </a:p>
                  </a:txBody>
                  <a:tcPr/>
                </a:tc>
                <a:tc>
                  <a:txBody>
                    <a:bodyPr/>
                    <a:lstStyle/>
                    <a:p>
                      <a:pPr algn="just"/>
                      <a:r>
                        <a:rPr lang="de-DE" sz="1200" dirty="0"/>
                        <a:t>Lösungsansatz</a:t>
                      </a:r>
                    </a:p>
                  </a:txBody>
                  <a:tcPr anchor="ctr">
                    <a:solidFill>
                      <a:srgbClr val="FFC000"/>
                    </a:solidFill>
                  </a:tcPr>
                </a:tc>
                <a:tc>
                  <a:txBody>
                    <a:bodyPr/>
                    <a:lstStyle/>
                    <a:p>
                      <a:pPr marL="0" lvl="0" indent="0" algn="just">
                        <a:lnSpc>
                          <a:spcPct val="120000"/>
                        </a:lnSpc>
                        <a:spcAft>
                          <a:spcPts val="0"/>
                        </a:spcAft>
                        <a:buNone/>
                      </a:pPr>
                      <a:r>
                        <a:rPr lang="de-DE" sz="1200" dirty="0"/>
                        <a:t>Die Mobilität der Leistungsangebote von Trägern der Jugendförderung (§§ 11-14 SGB VIII) sollte zukünftig geprüft werden.</a:t>
                      </a:r>
                    </a:p>
                    <a:p>
                      <a:pPr marL="0" indent="0" algn="just">
                        <a:lnSpc>
                          <a:spcPct val="120000"/>
                        </a:lnSpc>
                        <a:buNone/>
                      </a:pPr>
                      <a:r>
                        <a:rPr lang="de-DE" sz="1200" dirty="0"/>
                        <a:t>Das Modellprojekt „Jugendbusse“ aus dem Planungsraum Müritz sollte auf die Wirkung und die Ausweitung auf den Landkreis Mecklenburgische Seenplatte überprüft werden.</a:t>
                      </a:r>
                    </a:p>
                  </a:txBody>
                  <a:tcPr>
                    <a:solidFill>
                      <a:srgbClr val="FFC000"/>
                    </a:solidFill>
                  </a:tcPr>
                </a:tc>
                <a:extLst>
                  <a:ext uri="{0D108BD9-81ED-4DB2-BD59-A6C34878D82A}">
                    <a16:rowId xmlns:a16="http://schemas.microsoft.com/office/drawing/2014/main" val="10004"/>
                  </a:ext>
                </a:extLst>
              </a:tr>
            </a:tbl>
          </a:graphicData>
        </a:graphic>
      </p:graphicFrame>
      <p:sp>
        <p:nvSpPr>
          <p:cNvPr id="4" name="Datumsplatzhalter 3"/>
          <p:cNvSpPr>
            <a:spLocks noGrp="1"/>
          </p:cNvSpPr>
          <p:nvPr>
            <p:ph type="dt" sz="half" idx="10"/>
          </p:nvPr>
        </p:nvSpPr>
        <p:spPr>
          <a:xfrm>
            <a:off x="251520" y="6643072"/>
            <a:ext cx="1584176" cy="214928"/>
          </a:xfrm>
        </p:spPr>
        <p:txBody>
          <a:bodyPr/>
          <a:lstStyle/>
          <a:p>
            <a:r>
              <a:rPr lang="de-DE" dirty="0"/>
              <a:t>17./18.10.2016 </a:t>
            </a:r>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13</a:t>
            </a:fld>
            <a:endParaRPr lang="de-DE"/>
          </a:p>
        </p:txBody>
      </p:sp>
    </p:spTree>
    <p:extLst>
      <p:ext uri="{BB962C8B-B14F-4D97-AF65-F5344CB8AC3E}">
        <p14:creationId xmlns:p14="http://schemas.microsoft.com/office/powerpoint/2010/main" val="1856623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413792"/>
            <a:ext cx="8435280" cy="782960"/>
          </a:xfrm>
        </p:spPr>
        <p:txBody>
          <a:bodyPr/>
          <a:lstStyle/>
          <a:p>
            <a:r>
              <a:rPr lang="de-DE" sz="1600" u="sng" dirty="0">
                <a:solidFill>
                  <a:schemeClr val="tx2"/>
                </a:solidFill>
              </a:rPr>
              <a:t>zu den mittelfristigen Handlungsempfehlungen (Umsetzung in ein bis 4 Jahren)</a:t>
            </a:r>
            <a:r>
              <a:rPr lang="de-DE" sz="1600" dirty="0">
                <a:solidFill>
                  <a:schemeClr val="tx2"/>
                </a:solidFill>
              </a:rPr>
              <a:t>:</a:t>
            </a:r>
            <a:br>
              <a:rPr lang="de-DE" dirty="0">
                <a:solidFill>
                  <a:schemeClr val="tx2"/>
                </a:solidFill>
              </a:rPr>
            </a:b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3336481877"/>
              </p:ext>
            </p:extLst>
          </p:nvPr>
        </p:nvGraphicFramePr>
        <p:xfrm>
          <a:off x="179512" y="1124744"/>
          <a:ext cx="8712969" cy="3645408"/>
        </p:xfrm>
        <a:graphic>
          <a:graphicData uri="http://schemas.openxmlformats.org/drawingml/2006/table">
            <a:tbl>
              <a:tblPr firstRow="1" bandRow="1">
                <a:tableStyleId>{F5AB1C69-6EDB-4FF4-983F-18BD219EF322}</a:tableStyleId>
              </a:tblPr>
              <a:tblGrid>
                <a:gridCol w="504056">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5760641">
                  <a:extLst>
                    <a:ext uri="{9D8B030D-6E8A-4147-A177-3AD203B41FA5}">
                      <a16:colId xmlns:a16="http://schemas.microsoft.com/office/drawing/2014/main" val="20003"/>
                    </a:ext>
                  </a:extLst>
                </a:gridCol>
              </a:tblGrid>
              <a:tr h="391273">
                <a:tc>
                  <a:txBody>
                    <a:bodyPr/>
                    <a:lstStyle/>
                    <a:p>
                      <a:r>
                        <a:rPr lang="de-DE" sz="1100" dirty="0"/>
                        <a:t>NR.</a:t>
                      </a:r>
                    </a:p>
                  </a:txBody>
                  <a:tcPr/>
                </a:tc>
                <a:tc>
                  <a:txBody>
                    <a:bodyPr/>
                    <a:lstStyle/>
                    <a:p>
                      <a:r>
                        <a:rPr lang="de-DE" sz="1100" dirty="0"/>
                        <a:t>kurz-/mittel-/langfristig</a:t>
                      </a:r>
                    </a:p>
                  </a:txBody>
                  <a:tcPr/>
                </a:tc>
                <a:tc>
                  <a:txBody>
                    <a:bodyPr/>
                    <a:lstStyle/>
                    <a:p>
                      <a:r>
                        <a:rPr lang="de-DE" sz="1100" dirty="0"/>
                        <a:t>Herausforderung/</a:t>
                      </a:r>
                    </a:p>
                    <a:p>
                      <a:r>
                        <a:rPr lang="de-DE" sz="1100" dirty="0"/>
                        <a:t>Lösungsansatz</a:t>
                      </a:r>
                    </a:p>
                  </a:txBody>
                  <a:tcPr/>
                </a:tc>
                <a:tc>
                  <a:txBody>
                    <a:bodyPr/>
                    <a:lstStyle/>
                    <a:p>
                      <a:r>
                        <a:rPr lang="de-DE" sz="1100" dirty="0"/>
                        <a:t>Beschreibung</a:t>
                      </a:r>
                    </a:p>
                  </a:txBody>
                  <a:tcPr/>
                </a:tc>
                <a:extLst>
                  <a:ext uri="{0D108BD9-81ED-4DB2-BD59-A6C34878D82A}">
                    <a16:rowId xmlns:a16="http://schemas.microsoft.com/office/drawing/2014/main" val="10000"/>
                  </a:ext>
                </a:extLst>
              </a:tr>
              <a:tr h="646118">
                <a:tc rowSpan="2">
                  <a:txBody>
                    <a:bodyPr/>
                    <a:lstStyle/>
                    <a:p>
                      <a:r>
                        <a:rPr lang="de-DE" sz="1200" dirty="0"/>
                        <a:t>3)</a:t>
                      </a:r>
                    </a:p>
                  </a:txBody>
                  <a:tcPr anchor="ctr">
                    <a:solidFill>
                      <a:srgbClr val="E89C12"/>
                    </a:solidFill>
                  </a:tcPr>
                </a:tc>
                <a:tc rowSpan="2">
                  <a:txBody>
                    <a:bodyPr/>
                    <a:lstStyle/>
                    <a:p>
                      <a:r>
                        <a:rPr lang="de-DE" sz="1200" dirty="0"/>
                        <a:t>mittelfristig</a:t>
                      </a:r>
                    </a:p>
                  </a:txBody>
                  <a:tcPr anchor="ctr">
                    <a:solidFill>
                      <a:srgbClr val="E89C12"/>
                    </a:solidFill>
                  </a:tcPr>
                </a:tc>
                <a:tc>
                  <a:txBody>
                    <a:bodyPr/>
                    <a:lstStyle/>
                    <a:p>
                      <a:r>
                        <a:rPr lang="de-DE" sz="1200" dirty="0"/>
                        <a:t>Herausforderung</a:t>
                      </a:r>
                    </a:p>
                  </a:txBody>
                  <a:tcPr anchor="ctr">
                    <a:solidFill>
                      <a:srgbClr val="E89C12"/>
                    </a:solidFill>
                  </a:tcPr>
                </a:tc>
                <a:tc>
                  <a:txBody>
                    <a:bodyPr/>
                    <a:lstStyle/>
                    <a:p>
                      <a:pPr marL="0" indent="0" algn="just">
                        <a:lnSpc>
                          <a:spcPct val="120000"/>
                        </a:lnSpc>
                        <a:buNone/>
                      </a:pPr>
                      <a:r>
                        <a:rPr lang="de-DE" sz="1200" dirty="0"/>
                        <a:t>Angebote der Jugendsozialarbeit im Landkreis MSE (z.B. Produktionsschule Müritz,  Jugendsozialarbeit ESF, Fan-Projekt Neustrelitz) müssen  fachpolitisch noch mehr in den Blick genommen werden.</a:t>
                      </a:r>
                    </a:p>
                  </a:txBody>
                  <a:tcPr>
                    <a:solidFill>
                      <a:srgbClr val="E89C12"/>
                    </a:solidFill>
                  </a:tcPr>
                </a:tc>
                <a:extLst>
                  <a:ext uri="{0D108BD9-81ED-4DB2-BD59-A6C34878D82A}">
                    <a16:rowId xmlns:a16="http://schemas.microsoft.com/office/drawing/2014/main" val="10001"/>
                  </a:ext>
                </a:extLst>
              </a:tr>
              <a:tr h="453975">
                <a:tc vMerge="1">
                  <a:txBody>
                    <a:bodyPr/>
                    <a:lstStyle/>
                    <a:p>
                      <a:endParaRPr lang="de-DE" sz="1100" dirty="0"/>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9CBBC"/>
                    </a:solidFill>
                  </a:tcPr>
                </a:tc>
                <a:tc vMerge="1">
                  <a:txBody>
                    <a:bodyPr/>
                    <a:lstStyle/>
                    <a:p>
                      <a:endParaRPr lang="de-DE" sz="1100" dirty="0"/>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B9CBBC"/>
                    </a:solidFill>
                  </a:tcPr>
                </a:tc>
                <a:tc>
                  <a:txBody>
                    <a:bodyPr/>
                    <a:lstStyle/>
                    <a:p>
                      <a:r>
                        <a:rPr lang="de-DE" sz="1200" dirty="0"/>
                        <a:t>Lösungsansatz</a:t>
                      </a:r>
                    </a:p>
                  </a:txBody>
                  <a:tcPr anchor="ctr">
                    <a:solidFill>
                      <a:srgbClr val="FFC000"/>
                    </a:solidFill>
                  </a:tcPr>
                </a:tc>
                <a:tc>
                  <a:txBody>
                    <a:bodyPr/>
                    <a:lstStyle/>
                    <a:p>
                      <a:pPr marL="0" indent="0" algn="just">
                        <a:lnSpc>
                          <a:spcPct val="120000"/>
                        </a:lnSpc>
                        <a:buNone/>
                      </a:pPr>
                      <a:r>
                        <a:rPr lang="de-DE" sz="1200" dirty="0"/>
                        <a:t>Es gilt, diese speziellen Angebote als niederschwellige Hilfen anzusehen, anzubieten und einzusetzen, aber es gilt auch diese einer breiten Fachöffentlichkeit stetig zugänglich zu machen.</a:t>
                      </a:r>
                    </a:p>
                  </a:txBody>
                  <a:tcPr>
                    <a:solidFill>
                      <a:srgbClr val="FFC000"/>
                    </a:solidFill>
                  </a:tcPr>
                </a:tc>
                <a:extLst>
                  <a:ext uri="{0D108BD9-81ED-4DB2-BD59-A6C34878D82A}">
                    <a16:rowId xmlns:a16="http://schemas.microsoft.com/office/drawing/2014/main" val="10002"/>
                  </a:ext>
                </a:extLst>
              </a:tr>
              <a:tr h="449928">
                <a:tc rowSpan="2">
                  <a:txBody>
                    <a:bodyPr/>
                    <a:lstStyle/>
                    <a:p>
                      <a:r>
                        <a:rPr lang="de-DE" sz="1200" dirty="0"/>
                        <a:t>4)</a:t>
                      </a:r>
                    </a:p>
                  </a:txBody>
                  <a:tcPr anchor="ctr"/>
                </a:tc>
                <a:tc rowSpan="2">
                  <a:txBody>
                    <a:bodyPr/>
                    <a:lstStyle/>
                    <a:p>
                      <a:r>
                        <a:rPr lang="de-DE" sz="1200" dirty="0"/>
                        <a:t>mittelfristig</a:t>
                      </a:r>
                    </a:p>
                  </a:txBody>
                  <a:tcPr anchor="ctr"/>
                </a:tc>
                <a:tc>
                  <a:txBody>
                    <a:bodyPr/>
                    <a:lstStyle/>
                    <a:p>
                      <a:r>
                        <a:rPr lang="de-DE" sz="1200" dirty="0"/>
                        <a:t>Herausforderung</a:t>
                      </a:r>
                    </a:p>
                  </a:txBody>
                  <a:tcPr anchor="ctr"/>
                </a:tc>
                <a:tc>
                  <a:txBody>
                    <a:bodyPr/>
                    <a:lstStyle/>
                    <a:p>
                      <a:pPr marL="0" indent="0" algn="just">
                        <a:lnSpc>
                          <a:spcPct val="120000"/>
                        </a:lnSpc>
                        <a:buNone/>
                      </a:pPr>
                      <a:r>
                        <a:rPr lang="de-DE" sz="1200" dirty="0"/>
                        <a:t>Beteiligung von jungen Menschen an der Gestaltung ihrer Lebenswelten ist ein unabdingbarer Garant  für gelingende Jugendarbeit.</a:t>
                      </a:r>
                    </a:p>
                  </a:txBody>
                  <a:tcPr/>
                </a:tc>
                <a:extLst>
                  <a:ext uri="{0D108BD9-81ED-4DB2-BD59-A6C34878D82A}">
                    <a16:rowId xmlns:a16="http://schemas.microsoft.com/office/drawing/2014/main" val="10003"/>
                  </a:ext>
                </a:extLst>
              </a:tr>
              <a:tr h="1034225">
                <a:tc vMerge="1">
                  <a:txBody>
                    <a:bodyPr/>
                    <a:lstStyle/>
                    <a:p>
                      <a:endParaRPr lang="de-DE" sz="1100" dirty="0"/>
                    </a:p>
                  </a:txBody>
                  <a:tcPr anchor="ctr"/>
                </a:tc>
                <a:tc vMerge="1">
                  <a:txBody>
                    <a:bodyPr/>
                    <a:lstStyle/>
                    <a:p>
                      <a:endParaRPr lang="de-DE" sz="11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a:t>Lösungsansatz</a:t>
                      </a:r>
                    </a:p>
                    <a:p>
                      <a:endParaRPr lang="de-DE" sz="1200" dirty="0"/>
                    </a:p>
                  </a:txBody>
                  <a:tcPr anchor="ctr"/>
                </a:tc>
                <a:tc>
                  <a:txBody>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lang="de-DE" sz="1200" dirty="0"/>
                        <a:t>Die Jugendforen, die sich u.a. im Kontext des Bundesprogrammes „Partnerschaft für Demokratie“ gebildet haben, werden in Umsetzung der Leitlinien des Programms in ihren Regionen die begonnene Arbeit fortsetzten und gemeinsam nach Synergieeffekten für den Großkreis suchen. Best Practice Beispiele werden hieraus modellhaft  z. B. im Rahmen der 4 Reg-AG-Sitzungen vorgestellt.</a:t>
                      </a:r>
                      <a:endParaRPr lang="de-DE" sz="1200" dirty="0">
                        <a:latin typeface="Calibri"/>
                        <a:ea typeface="Calibri"/>
                        <a:cs typeface="Times New Roman"/>
                      </a:endParaRPr>
                    </a:p>
                  </a:txBody>
                  <a:tcPr/>
                </a:tc>
                <a:extLst>
                  <a:ext uri="{0D108BD9-81ED-4DB2-BD59-A6C34878D82A}">
                    <a16:rowId xmlns:a16="http://schemas.microsoft.com/office/drawing/2014/main" val="10004"/>
                  </a:ext>
                </a:extLst>
              </a:tr>
            </a:tbl>
          </a:graphicData>
        </a:graphic>
      </p:graphicFrame>
      <p:sp>
        <p:nvSpPr>
          <p:cNvPr id="4" name="Datumsplatzhalter 3"/>
          <p:cNvSpPr>
            <a:spLocks noGrp="1"/>
          </p:cNvSpPr>
          <p:nvPr>
            <p:ph type="dt" sz="half" idx="10"/>
          </p:nvPr>
        </p:nvSpPr>
        <p:spPr>
          <a:xfrm>
            <a:off x="251520" y="6643072"/>
            <a:ext cx="1584176" cy="214928"/>
          </a:xfrm>
        </p:spPr>
        <p:txBody>
          <a:bodyPr/>
          <a:lstStyle/>
          <a:p>
            <a:r>
              <a:rPr lang="de-DE" dirty="0"/>
              <a:t>17./18.10.2016 </a:t>
            </a:r>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14</a:t>
            </a:fld>
            <a:endParaRPr lang="de-DE"/>
          </a:p>
        </p:txBody>
      </p:sp>
    </p:spTree>
    <p:extLst>
      <p:ext uri="{BB962C8B-B14F-4D97-AF65-F5344CB8AC3E}">
        <p14:creationId xmlns:p14="http://schemas.microsoft.com/office/powerpoint/2010/main" val="1029882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600" u="sng" dirty="0">
                <a:solidFill>
                  <a:schemeClr val="tx2"/>
                </a:solidFill>
              </a:rPr>
              <a:t>zu den langfristigen Handlungsempfehlungen (Umsetzung in über vier Jahren)</a:t>
            </a:r>
            <a:r>
              <a:rPr lang="de-DE" sz="1600" dirty="0">
                <a:solidFill>
                  <a:schemeClr val="tx2"/>
                </a:solidFill>
              </a:rPr>
              <a:t>:</a:t>
            </a:r>
            <a:br>
              <a:rPr lang="de-DE" sz="2000" dirty="0">
                <a:solidFill>
                  <a:schemeClr val="tx2"/>
                </a:solidFill>
              </a:rPr>
            </a:br>
            <a:endParaRPr lang="de-DE" sz="2000"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1398681557"/>
              </p:ext>
            </p:extLst>
          </p:nvPr>
        </p:nvGraphicFramePr>
        <p:xfrm>
          <a:off x="457200" y="1196752"/>
          <a:ext cx="8229600" cy="1632310"/>
        </p:xfrm>
        <a:graphic>
          <a:graphicData uri="http://schemas.openxmlformats.org/drawingml/2006/table">
            <a:tbl>
              <a:tblPr firstRow="1" bandRow="1">
                <a:tableStyleId>{F5AB1C69-6EDB-4FF4-983F-18BD219EF322}</a:tableStyleId>
              </a:tblPr>
              <a:tblGrid>
                <a:gridCol w="586408">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5194920">
                  <a:extLst>
                    <a:ext uri="{9D8B030D-6E8A-4147-A177-3AD203B41FA5}">
                      <a16:colId xmlns:a16="http://schemas.microsoft.com/office/drawing/2014/main" val="20003"/>
                    </a:ext>
                  </a:extLst>
                </a:gridCol>
              </a:tblGrid>
              <a:tr h="489629">
                <a:tc>
                  <a:txBody>
                    <a:bodyPr/>
                    <a:lstStyle/>
                    <a:p>
                      <a:r>
                        <a:rPr lang="de-DE" sz="1100" dirty="0"/>
                        <a:t>NR.</a:t>
                      </a:r>
                    </a:p>
                  </a:txBody>
                  <a:tcPr>
                    <a:lnB w="28575" cap="flat" cmpd="sng" algn="ctr">
                      <a:solidFill>
                        <a:schemeClr val="bg1"/>
                      </a:solidFill>
                      <a:prstDash val="solid"/>
                      <a:round/>
                      <a:headEnd type="none" w="med" len="med"/>
                      <a:tailEnd type="none" w="med" len="med"/>
                    </a:lnB>
                  </a:tcPr>
                </a:tc>
                <a:tc>
                  <a:txBody>
                    <a:bodyPr/>
                    <a:lstStyle/>
                    <a:p>
                      <a:r>
                        <a:rPr lang="de-DE" sz="1100" dirty="0"/>
                        <a:t>kurz-/mittel-/langfristig</a:t>
                      </a:r>
                    </a:p>
                  </a:txBody>
                  <a:tcPr>
                    <a:lnB w="28575" cap="flat" cmpd="sng" algn="ctr">
                      <a:solidFill>
                        <a:schemeClr val="bg1"/>
                      </a:solidFill>
                      <a:prstDash val="solid"/>
                      <a:round/>
                      <a:headEnd type="none" w="med" len="med"/>
                      <a:tailEnd type="none" w="med" len="med"/>
                    </a:lnB>
                  </a:tcPr>
                </a:tc>
                <a:tc>
                  <a:txBody>
                    <a:bodyPr/>
                    <a:lstStyle/>
                    <a:p>
                      <a:r>
                        <a:rPr lang="de-DE" sz="1100" dirty="0"/>
                        <a:t>Herausforderung/</a:t>
                      </a:r>
                    </a:p>
                    <a:p>
                      <a:r>
                        <a:rPr lang="de-DE" sz="1100" dirty="0"/>
                        <a:t>Lösungsansatz</a:t>
                      </a:r>
                    </a:p>
                  </a:txBody>
                  <a:tcPr>
                    <a:lnB w="28575" cap="flat" cmpd="sng" algn="ctr">
                      <a:solidFill>
                        <a:schemeClr val="bg1"/>
                      </a:solidFill>
                      <a:prstDash val="solid"/>
                      <a:round/>
                      <a:headEnd type="none" w="med" len="med"/>
                      <a:tailEnd type="none" w="med" len="med"/>
                    </a:lnB>
                  </a:tcPr>
                </a:tc>
                <a:tc>
                  <a:txBody>
                    <a:bodyPr/>
                    <a:lstStyle/>
                    <a:p>
                      <a:r>
                        <a:rPr lang="de-DE" sz="1100" dirty="0"/>
                        <a:t>Beschreibung</a:t>
                      </a:r>
                    </a:p>
                  </a:txBody>
                  <a:tcPr>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46476">
                <a:tc>
                  <a:txBody>
                    <a:bodyPr/>
                    <a:lstStyle/>
                    <a:p>
                      <a:r>
                        <a:rPr lang="de-DE" sz="1200" b="0" dirty="0"/>
                        <a:t>1) </a:t>
                      </a: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de-DE" sz="1200" dirty="0"/>
                        <a:t>langfristig</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de-DE" sz="1200" dirty="0"/>
                        <a:t>Herausforderung</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de-DE" sz="1200" dirty="0"/>
                        <a:t>Bestehende Angebote der Leistungsbereiche §§ 11 bis 14 SGB VIII sollten verstetigt werden.</a:t>
                      </a:r>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685481">
                <a:tc>
                  <a:txBody>
                    <a:bodyPr/>
                    <a:lstStyle/>
                    <a:p>
                      <a:r>
                        <a:rPr lang="de-DE" sz="1200" dirty="0"/>
                        <a:t>2) </a:t>
                      </a: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de-DE" sz="1200" dirty="0"/>
                        <a:t>langfristig</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de-DE" sz="1200" dirty="0"/>
                        <a:t>Herausforderung</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lvl="0" indent="0">
                        <a:buNone/>
                      </a:pPr>
                      <a:r>
                        <a:rPr lang="de-DE" sz="1200" dirty="0"/>
                        <a:t>Kommunen im Landkreis MSE sollen auch weiterhin  die Jugendförderung als wesentlichen Bestandteil ihrer Daseinsvorsorge (vgl. Kommunalverfassung MV § 2) verstehen.</a:t>
                      </a:r>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Datumsplatzhalter 3"/>
          <p:cNvSpPr>
            <a:spLocks noGrp="1"/>
          </p:cNvSpPr>
          <p:nvPr>
            <p:ph type="dt" sz="half" idx="10"/>
          </p:nvPr>
        </p:nvSpPr>
        <p:spPr>
          <a:xfrm>
            <a:off x="251520" y="6643072"/>
            <a:ext cx="1584176" cy="214928"/>
          </a:xfrm>
        </p:spPr>
        <p:txBody>
          <a:bodyPr/>
          <a:lstStyle/>
          <a:p>
            <a:r>
              <a:rPr lang="de-DE" dirty="0"/>
              <a:t>17./18.10.2016 </a:t>
            </a:r>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15</a:t>
            </a:fld>
            <a:endParaRPr lang="de-DE"/>
          </a:p>
        </p:txBody>
      </p:sp>
    </p:spTree>
    <p:extLst>
      <p:ext uri="{BB962C8B-B14F-4D97-AF65-F5344CB8AC3E}">
        <p14:creationId xmlns:p14="http://schemas.microsoft.com/office/powerpoint/2010/main" val="2668770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a:xfrm>
            <a:off x="251520" y="6643072"/>
            <a:ext cx="1512168" cy="214928"/>
          </a:xfrm>
        </p:spPr>
        <p:txBody>
          <a:bodyPr/>
          <a:lstStyle/>
          <a:p>
            <a:r>
              <a:rPr lang="de-DE"/>
              <a:t>17./18.10.2016 </a:t>
            </a:r>
            <a:endParaRPr lang="de-DE" dirty="0"/>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16</a:t>
            </a:fld>
            <a:endParaRPr lang="de-DE"/>
          </a:p>
        </p:txBody>
      </p:sp>
      <p:sp>
        <p:nvSpPr>
          <p:cNvPr id="7" name="Titel 1"/>
          <p:cNvSpPr txBox="1">
            <a:spLocks/>
          </p:cNvSpPr>
          <p:nvPr/>
        </p:nvSpPr>
        <p:spPr>
          <a:xfrm>
            <a:off x="609600" y="42703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2800" b="1" kern="1200">
                <a:solidFill>
                  <a:schemeClr val="accent3"/>
                </a:solidFill>
                <a:latin typeface="+mj-lt"/>
                <a:ea typeface="+mj-ea"/>
                <a:cs typeface="+mj-cs"/>
              </a:defRPr>
            </a:lvl1pPr>
          </a:lstStyle>
          <a:p>
            <a:r>
              <a:rPr lang="de-DE"/>
              <a:t>Aktueller Stand </a:t>
            </a:r>
            <a:endParaRPr lang="de-DE" dirty="0"/>
          </a:p>
        </p:txBody>
      </p:sp>
      <p:sp>
        <p:nvSpPr>
          <p:cNvPr id="8" name="Inhaltsplatzhalter 2"/>
          <p:cNvSpPr txBox="1">
            <a:spLocks/>
          </p:cNvSpPr>
          <p:nvPr/>
        </p:nvSpPr>
        <p:spPr>
          <a:xfrm>
            <a:off x="609600" y="1752600"/>
            <a:ext cx="8229600" cy="4525963"/>
          </a:xfrm>
          <a:prstGeom prst="rect">
            <a:avLst/>
          </a:prstGeom>
        </p:spPr>
        <p:txBody>
          <a:bodyPr vert="horz" lIns="91440" tIns="45720" rIns="91440" bIns="45720" rtlCol="0">
            <a:normAutofit/>
          </a:bodyPr>
          <a:lstStyle>
            <a:lvl1pPr marL="457200" indent="-457200" algn="l" defTabSz="914400" rtl="0" eaLnBrk="1" latinLnBrk="0" hangingPunct="1">
              <a:spcBef>
                <a:spcPct val="20000"/>
              </a:spcBef>
              <a:buFont typeface="Wingdings" pitchFamily="2" charset="2"/>
              <a:buChar char=""/>
              <a:defRPr sz="2400" kern="1200">
                <a:solidFill>
                  <a:schemeClr val="accent3"/>
                </a:solidFill>
                <a:latin typeface="+mn-lt"/>
                <a:ea typeface="+mn-ea"/>
                <a:cs typeface="+mn-cs"/>
              </a:defRPr>
            </a:lvl1pPr>
            <a:lvl2pPr marL="742950" indent="-285750" algn="l" defTabSz="914400" rtl="0" eaLnBrk="1" latinLnBrk="0" hangingPunct="1">
              <a:spcBef>
                <a:spcPct val="20000"/>
              </a:spcBef>
              <a:buFont typeface="Wingdings" pitchFamily="2" charset="2"/>
              <a:buChar char=""/>
              <a:defRPr sz="2000" kern="1200">
                <a:solidFill>
                  <a:schemeClr val="accent3"/>
                </a:solidFill>
                <a:latin typeface="+mn-lt"/>
                <a:ea typeface="+mn-ea"/>
                <a:cs typeface="+mn-cs"/>
              </a:defRPr>
            </a:lvl2pPr>
            <a:lvl3pPr marL="1143000" indent="-228600" algn="l" defTabSz="914400" rtl="0" eaLnBrk="1" latinLnBrk="0" hangingPunct="1">
              <a:spcBef>
                <a:spcPct val="20000"/>
              </a:spcBef>
              <a:buFont typeface="Wingdings" pitchFamily="2" charset="2"/>
              <a:buChar char="Ø"/>
              <a:defRPr sz="1800" kern="1200">
                <a:solidFill>
                  <a:schemeClr val="accent3"/>
                </a:solidFill>
                <a:latin typeface="+mn-lt"/>
                <a:ea typeface="+mn-ea"/>
                <a:cs typeface="+mn-cs"/>
              </a:defRPr>
            </a:lvl3pPr>
            <a:lvl4pPr marL="1600200" indent="-228600" algn="l" defTabSz="914400" rtl="0" eaLnBrk="1" latinLnBrk="0" hangingPunct="1">
              <a:spcBef>
                <a:spcPct val="20000"/>
              </a:spcBef>
              <a:buFont typeface="Wingdings" pitchFamily="2" charset="2"/>
              <a:buChar char="§"/>
              <a:defRPr sz="1600" kern="1200">
                <a:solidFill>
                  <a:schemeClr val="accent3"/>
                </a:solidFill>
                <a:latin typeface="+mn-lt"/>
                <a:ea typeface="+mn-ea"/>
                <a:cs typeface="+mn-cs"/>
              </a:defRPr>
            </a:lvl4pPr>
            <a:lvl5pPr marL="2057400" indent="-228600" algn="l" defTabSz="914400" rtl="0" eaLnBrk="1" latinLnBrk="0" hangingPunct="1">
              <a:spcBef>
                <a:spcPct val="20000"/>
              </a:spcBef>
              <a:buFont typeface="Courier New" pitchFamily="49" charset="0"/>
              <a:buChar char="o"/>
              <a:defRPr sz="1400" kern="1200">
                <a:solidFill>
                  <a:schemeClr val="accent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2000" dirty="0"/>
              <a:t>Entsprechend der Zielstellung und wurde die „Jugendhilfeplanung – Bedarf –  Jugendförderung 2016 ff. im LK MSE Teil I“ bereits als </a:t>
            </a:r>
            <a:r>
              <a:rPr lang="de-DE" sz="2000" b="1" u="sng" dirty="0"/>
              <a:t>ein</a:t>
            </a:r>
            <a:r>
              <a:rPr lang="de-DE" sz="2000" dirty="0"/>
              <a:t> Steuerungsinstrument angewandt:</a:t>
            </a:r>
          </a:p>
          <a:p>
            <a:endParaRPr lang="de-DE" dirty="0"/>
          </a:p>
          <a:p>
            <a:pPr lvl="1"/>
            <a:r>
              <a:rPr lang="de-DE" sz="1800" dirty="0"/>
              <a:t>Vorlage RL I - Jahresprojekte 2017</a:t>
            </a:r>
          </a:p>
          <a:p>
            <a:pPr lvl="1"/>
            <a:r>
              <a:rPr lang="de-DE" sz="1800" dirty="0"/>
              <a:t>Vorlage RL III – Jugendsozialarbeit ESF 2017</a:t>
            </a:r>
          </a:p>
          <a:p>
            <a:pPr lvl="1"/>
            <a:r>
              <a:rPr lang="de-DE" sz="1800" dirty="0"/>
              <a:t>Vorlage RL III – Schulsozialarbeit ESF 2017 - im Kontext der nun nicht mehr zur Verfügung stehenden </a:t>
            </a:r>
            <a:r>
              <a:rPr lang="de-DE" sz="1800" dirty="0" err="1"/>
              <a:t>BuT</a:t>
            </a:r>
            <a:r>
              <a:rPr lang="de-DE" sz="1800" dirty="0"/>
              <a:t> Restmittel aus 2011/2012</a:t>
            </a:r>
          </a:p>
          <a:p>
            <a:pPr marL="914400" lvl="2" indent="0">
              <a:buFont typeface="Wingdings" pitchFamily="2" charset="2"/>
              <a:buNone/>
            </a:pPr>
            <a:endParaRPr lang="de-DE" dirty="0"/>
          </a:p>
        </p:txBody>
      </p:sp>
    </p:spTree>
    <p:extLst>
      <p:ext uri="{BB962C8B-B14F-4D97-AF65-F5344CB8AC3E}">
        <p14:creationId xmlns:p14="http://schemas.microsoft.com/office/powerpoint/2010/main" val="2354202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Ausblick</a:t>
            </a:r>
          </a:p>
        </p:txBody>
      </p:sp>
      <p:sp>
        <p:nvSpPr>
          <p:cNvPr id="3" name="Inhaltsplatzhalter 2"/>
          <p:cNvSpPr>
            <a:spLocks noGrp="1"/>
          </p:cNvSpPr>
          <p:nvPr>
            <p:ph idx="1"/>
          </p:nvPr>
        </p:nvSpPr>
        <p:spPr>
          <a:xfrm>
            <a:off x="457200" y="1600200"/>
            <a:ext cx="8363272" cy="4525963"/>
          </a:xfrm>
        </p:spPr>
        <p:txBody>
          <a:bodyPr>
            <a:normAutofit/>
          </a:bodyPr>
          <a:lstStyle/>
          <a:p>
            <a:pPr algn="just"/>
            <a:r>
              <a:rPr lang="de-DE" sz="1800" dirty="0"/>
              <a:t>Auszüge dieser Planung werden auch in die Planungen der Sachgebiete Kindertagesförderung und Hilfen zur Erziehung einfließen</a:t>
            </a:r>
          </a:p>
          <a:p>
            <a:pPr marL="0" indent="0" algn="just">
              <a:buNone/>
            </a:pPr>
            <a:endParaRPr lang="de-DE" sz="1800" dirty="0"/>
          </a:p>
          <a:p>
            <a:pPr algn="just"/>
            <a:r>
              <a:rPr lang="de-DE" sz="1800" dirty="0"/>
              <a:t>Die Bedarfsplanung wird auf Landesebene kommuniziert und vorgestellt</a:t>
            </a:r>
          </a:p>
        </p:txBody>
      </p:sp>
      <p:sp>
        <p:nvSpPr>
          <p:cNvPr id="4" name="Datumsplatzhalter 3"/>
          <p:cNvSpPr>
            <a:spLocks noGrp="1"/>
          </p:cNvSpPr>
          <p:nvPr>
            <p:ph type="dt" sz="half" idx="10"/>
          </p:nvPr>
        </p:nvSpPr>
        <p:spPr>
          <a:xfrm>
            <a:off x="251520" y="6643072"/>
            <a:ext cx="1512168" cy="214928"/>
          </a:xfrm>
        </p:spPr>
        <p:txBody>
          <a:bodyPr/>
          <a:lstStyle/>
          <a:p>
            <a:r>
              <a:rPr lang="de-DE"/>
              <a:t>17./18.10.2016 </a:t>
            </a:r>
            <a:endParaRPr lang="de-DE" dirty="0"/>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17</a:t>
            </a:fld>
            <a:endParaRPr lang="de-DE"/>
          </a:p>
        </p:txBody>
      </p:sp>
    </p:spTree>
    <p:extLst>
      <p:ext uri="{BB962C8B-B14F-4D97-AF65-F5344CB8AC3E}">
        <p14:creationId xmlns:p14="http://schemas.microsoft.com/office/powerpoint/2010/main" val="3129368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133872"/>
            <a:ext cx="8229600" cy="1143000"/>
          </a:xfrm>
        </p:spPr>
        <p:txBody>
          <a:bodyPr/>
          <a:lstStyle/>
          <a:p>
            <a:r>
              <a:rPr lang="de-DE" dirty="0"/>
              <a:t>Homepage </a:t>
            </a:r>
            <a:r>
              <a:rPr lang="de-DE" dirty="0" err="1"/>
              <a:t>VerbundNetzwerkKinderschutz</a:t>
            </a:r>
            <a:r>
              <a:rPr lang="de-DE" dirty="0"/>
              <a:t> Mecklenburgische Seenplatte </a:t>
            </a:r>
            <a:br>
              <a:rPr lang="de-DE" dirty="0"/>
            </a:br>
            <a:br>
              <a:rPr lang="de-DE" dirty="0"/>
            </a:br>
            <a:r>
              <a:rPr lang="de-DE" sz="2000" dirty="0">
                <a:solidFill>
                  <a:srgbClr val="007635"/>
                </a:solidFill>
              </a:rPr>
              <a:t>Link: </a:t>
            </a:r>
            <a:r>
              <a:rPr lang="de-DE" sz="2000" dirty="0">
                <a:solidFill>
                  <a:srgbClr val="00B0F0"/>
                </a:solidFill>
              </a:rPr>
              <a:t>http://vnkinderschutz.lk-mecklenburgische-seenplatte.de</a:t>
            </a:r>
            <a:r>
              <a:rPr lang="de-DE" sz="2000" dirty="0"/>
              <a:t>/</a:t>
            </a:r>
            <a:br>
              <a:rPr lang="de-DE" dirty="0"/>
            </a:br>
            <a:endParaRPr lang="de-DE" dirty="0"/>
          </a:p>
        </p:txBody>
      </p:sp>
      <p:sp>
        <p:nvSpPr>
          <p:cNvPr id="4" name="Datumsplatzhalter 3"/>
          <p:cNvSpPr>
            <a:spLocks noGrp="1"/>
          </p:cNvSpPr>
          <p:nvPr>
            <p:ph type="dt" sz="half" idx="10"/>
          </p:nvPr>
        </p:nvSpPr>
        <p:spPr>
          <a:xfrm>
            <a:off x="251520" y="6643072"/>
            <a:ext cx="1512168" cy="214928"/>
          </a:xfrm>
        </p:spPr>
        <p:txBody>
          <a:bodyPr/>
          <a:lstStyle/>
          <a:p>
            <a:r>
              <a:rPr lang="de-DE"/>
              <a:t>17./18.10.2016 </a:t>
            </a:r>
            <a:endParaRPr lang="de-DE" dirty="0"/>
          </a:p>
        </p:txBody>
      </p:sp>
      <p:sp>
        <p:nvSpPr>
          <p:cNvPr id="5" name="Fußzeilenplatzhalter 4"/>
          <p:cNvSpPr>
            <a:spLocks noGrp="1"/>
          </p:cNvSpPr>
          <p:nvPr>
            <p:ph type="ftr" sz="quarter" idx="11"/>
          </p:nvPr>
        </p:nvSpPr>
        <p:spPr>
          <a:xfrm>
            <a:off x="1835696" y="6669384"/>
            <a:ext cx="6768752" cy="216000"/>
          </a:xfrm>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18</a:t>
            </a:fld>
            <a:endParaRPr lang="de-DE"/>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487862"/>
            <a:ext cx="8229600" cy="2750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5683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692696"/>
            <a:ext cx="8229600" cy="4525963"/>
          </a:xfrm>
        </p:spPr>
        <p:txBody>
          <a:bodyPr/>
          <a:lstStyle/>
          <a:p>
            <a:pPr marL="0" indent="0" algn="ctr">
              <a:buNone/>
            </a:pPr>
            <a:endParaRPr lang="de-DE" sz="3200" b="1" dirty="0"/>
          </a:p>
          <a:p>
            <a:pPr marL="0" indent="0" algn="ctr">
              <a:buNone/>
            </a:pPr>
            <a:endParaRPr lang="de-DE" sz="3200" b="1" dirty="0"/>
          </a:p>
          <a:p>
            <a:pPr marL="0" indent="0" algn="ctr">
              <a:buNone/>
            </a:pPr>
            <a:endParaRPr lang="de-DE" sz="3200" b="1" dirty="0"/>
          </a:p>
          <a:p>
            <a:pPr marL="0" indent="0" algn="ctr">
              <a:buNone/>
            </a:pPr>
            <a:r>
              <a:rPr lang="de-DE" sz="3200" b="1" dirty="0"/>
              <a:t>Vielen Dank für Ihre Aufmerksamkeit !</a:t>
            </a:r>
          </a:p>
          <a:p>
            <a:endParaRPr lang="de-DE" dirty="0"/>
          </a:p>
        </p:txBody>
      </p:sp>
      <p:sp>
        <p:nvSpPr>
          <p:cNvPr id="4" name="Datumsplatzhalter 3"/>
          <p:cNvSpPr>
            <a:spLocks noGrp="1"/>
          </p:cNvSpPr>
          <p:nvPr>
            <p:ph type="dt" sz="half" idx="10"/>
          </p:nvPr>
        </p:nvSpPr>
        <p:spPr>
          <a:xfrm>
            <a:off x="251520" y="6643072"/>
            <a:ext cx="1584176" cy="214928"/>
          </a:xfrm>
        </p:spPr>
        <p:txBody>
          <a:bodyPr/>
          <a:lstStyle/>
          <a:p>
            <a:r>
              <a:rPr lang="de-DE"/>
              <a:t>17./18.10.2016 </a:t>
            </a:r>
            <a:endParaRPr lang="de-DE" dirty="0"/>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19</a:t>
            </a:fld>
            <a:endParaRPr lang="de-DE"/>
          </a:p>
        </p:txBody>
      </p:sp>
    </p:spTree>
    <p:extLst>
      <p:ext uri="{BB962C8B-B14F-4D97-AF65-F5344CB8AC3E}">
        <p14:creationId xmlns:p14="http://schemas.microsoft.com/office/powerpoint/2010/main" val="2192939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7"/>
          <p:cNvSpPr>
            <a:spLocks noGrp="1"/>
          </p:cNvSpPr>
          <p:nvPr>
            <p:ph type="dt" sz="half" idx="10"/>
          </p:nvPr>
        </p:nvSpPr>
        <p:spPr>
          <a:xfrm>
            <a:off x="251520" y="6643072"/>
            <a:ext cx="1656184" cy="214928"/>
          </a:xfrm>
        </p:spPr>
        <p:txBody>
          <a:bodyPr/>
          <a:lstStyle/>
          <a:p>
            <a:r>
              <a:rPr lang="de-DE"/>
              <a:t>17./18.10.2016 </a:t>
            </a:r>
            <a:endParaRPr lang="de-DE" dirty="0"/>
          </a:p>
        </p:txBody>
      </p:sp>
      <p:sp>
        <p:nvSpPr>
          <p:cNvPr id="9" name="Fußzeilenplatzhalter 8"/>
          <p:cNvSpPr>
            <a:spLocks noGrp="1"/>
          </p:cNvSpPr>
          <p:nvPr>
            <p:ph type="ftr" sz="quarter" idx="11"/>
          </p:nvPr>
        </p:nvSpPr>
        <p:spPr>
          <a:xfrm>
            <a:off x="3059832" y="6669360"/>
            <a:ext cx="5112568" cy="188640"/>
          </a:xfrm>
        </p:spPr>
        <p:txBody>
          <a:bodyPr/>
          <a:lstStyle/>
          <a:p>
            <a:r>
              <a:rPr lang="de-DE" dirty="0"/>
              <a:t>Marion Schild Sachgebietsleiterin Jugendförderung und Frühe Hilfen   Frau Lange Jugendhilfeplanerin </a:t>
            </a:r>
          </a:p>
        </p:txBody>
      </p:sp>
      <p:sp>
        <p:nvSpPr>
          <p:cNvPr id="10" name="Foliennummernplatzhalter 9"/>
          <p:cNvSpPr>
            <a:spLocks noGrp="1"/>
          </p:cNvSpPr>
          <p:nvPr>
            <p:ph type="sldNum" sz="quarter" idx="12"/>
          </p:nvPr>
        </p:nvSpPr>
        <p:spPr/>
        <p:txBody>
          <a:bodyPr/>
          <a:lstStyle/>
          <a:p>
            <a:fld id="{DF73761F-96FF-4465-B2FB-6E9ABF0D3980}" type="slidenum">
              <a:rPr lang="de-DE" smtClean="0"/>
              <a:t>2</a:t>
            </a:fld>
            <a:endParaRPr lang="de-DE"/>
          </a:p>
        </p:txBody>
      </p:sp>
      <p:sp>
        <p:nvSpPr>
          <p:cNvPr id="14" name="Inhaltsplatzhalter 4"/>
          <p:cNvSpPr>
            <a:spLocks noGrp="1"/>
          </p:cNvSpPr>
          <p:nvPr>
            <p:ph idx="1"/>
          </p:nvPr>
        </p:nvSpPr>
        <p:spPr>
          <a:xfrm>
            <a:off x="1187624" y="1456184"/>
            <a:ext cx="8712968" cy="4997152"/>
          </a:xfrm>
        </p:spPr>
        <p:txBody>
          <a:bodyPr>
            <a:noAutofit/>
          </a:bodyPr>
          <a:lstStyle/>
          <a:p>
            <a:pPr marL="0" indent="0">
              <a:buNone/>
            </a:pPr>
            <a:r>
              <a:rPr lang="de-DE" sz="1500" b="1" cap="all" dirty="0">
                <a:latin typeface="Arial" panose="020B0604020202020204" pitchFamily="34" charset="0"/>
                <a:cs typeface="Arial" panose="020B0604020202020204" pitchFamily="34" charset="0"/>
              </a:rPr>
              <a:t>1	Ausgangssituation</a:t>
            </a:r>
            <a:r>
              <a:rPr lang="de-DE" sz="1500" cap="all" dirty="0">
                <a:latin typeface="Arial" panose="020B0604020202020204" pitchFamily="34" charset="0"/>
                <a:cs typeface="Arial" panose="020B0604020202020204" pitchFamily="34" charset="0"/>
              </a:rPr>
              <a:t>	</a:t>
            </a:r>
          </a:p>
          <a:p>
            <a:pPr marL="0" indent="0">
              <a:buNone/>
            </a:pPr>
            <a:r>
              <a:rPr lang="de-DE" sz="1500" b="1" dirty="0">
                <a:latin typeface="Arial" panose="020B0604020202020204" pitchFamily="34" charset="0"/>
                <a:cs typeface="Arial" panose="020B0604020202020204" pitchFamily="34" charset="0"/>
              </a:rPr>
              <a:t>1.1	Umsetzung der Jugendhilfeplanung – Teil I – Fortschreibung – </a:t>
            </a:r>
          </a:p>
          <a:p>
            <a:pPr marL="0" indent="0">
              <a:buNone/>
            </a:pPr>
            <a:r>
              <a:rPr lang="de-DE" sz="1500" b="1" dirty="0">
                <a:latin typeface="Arial" panose="020B0604020202020204" pitchFamily="34" charset="0"/>
                <a:cs typeface="Arial" panose="020B0604020202020204" pitchFamily="34" charset="0"/>
              </a:rPr>
              <a:t>	2013 ff vom  24.04. 2014</a:t>
            </a:r>
          </a:p>
          <a:p>
            <a:pPr marL="0" indent="0">
              <a:buNone/>
            </a:pPr>
            <a:r>
              <a:rPr lang="de-DE" sz="1500" dirty="0">
                <a:latin typeface="Arial" panose="020B0604020202020204" pitchFamily="34" charset="0"/>
                <a:cs typeface="Arial" panose="020B0604020202020204" pitchFamily="34" charset="0"/>
              </a:rPr>
              <a:t>1.1.1	Aktueller Stand zur Umsetzung (SOLL-IST-Abgleich)</a:t>
            </a:r>
          </a:p>
          <a:p>
            <a:pPr marL="0" indent="0">
              <a:buNone/>
            </a:pPr>
            <a:r>
              <a:rPr lang="de-DE" sz="1500" dirty="0">
                <a:latin typeface="Arial" panose="020B0604020202020204" pitchFamily="34" charset="0"/>
                <a:cs typeface="Arial" panose="020B0604020202020204" pitchFamily="34" charset="0"/>
              </a:rPr>
              <a:t>1.1.2	Fazit	</a:t>
            </a:r>
          </a:p>
          <a:p>
            <a:pPr marL="0" indent="0">
              <a:buNone/>
            </a:pPr>
            <a:r>
              <a:rPr lang="de-DE" sz="1500" b="1" dirty="0">
                <a:latin typeface="Arial" panose="020B0604020202020204" pitchFamily="34" charset="0"/>
                <a:cs typeface="Arial" panose="020B0604020202020204" pitchFamily="34" charset="0"/>
              </a:rPr>
              <a:t>1.2	Begriffsbestimmungen	</a:t>
            </a:r>
          </a:p>
          <a:p>
            <a:pPr marL="0" indent="0">
              <a:buNone/>
            </a:pPr>
            <a:r>
              <a:rPr lang="de-DE" sz="1500" dirty="0">
                <a:latin typeface="Arial" panose="020B0604020202020204" pitchFamily="34" charset="0"/>
                <a:cs typeface="Arial" panose="020B0604020202020204" pitchFamily="34" charset="0"/>
              </a:rPr>
              <a:t>  1.2.1	Bedarf	</a:t>
            </a:r>
          </a:p>
          <a:p>
            <a:pPr marL="0" indent="0">
              <a:buNone/>
            </a:pPr>
            <a:r>
              <a:rPr lang="de-DE" sz="1500" dirty="0">
                <a:latin typeface="Arial" panose="020B0604020202020204" pitchFamily="34" charset="0"/>
                <a:cs typeface="Arial" panose="020B0604020202020204" pitchFamily="34" charset="0"/>
              </a:rPr>
              <a:t>  1.2.2	Indikatoren</a:t>
            </a:r>
          </a:p>
          <a:p>
            <a:pPr marL="0" indent="0">
              <a:buNone/>
            </a:pPr>
            <a:r>
              <a:rPr lang="de-DE" sz="1500" dirty="0">
                <a:latin typeface="Arial" panose="020B0604020202020204" pitchFamily="34" charset="0"/>
                <a:cs typeface="Arial" panose="020B0604020202020204" pitchFamily="34" charset="0"/>
              </a:rPr>
              <a:t>  1.2.3	Planungsraum	</a:t>
            </a:r>
          </a:p>
          <a:p>
            <a:pPr marL="0" indent="0">
              <a:buNone/>
            </a:pPr>
            <a:r>
              <a:rPr lang="de-DE" sz="1500" dirty="0">
                <a:latin typeface="Arial" panose="020B0604020202020204" pitchFamily="34" charset="0"/>
                <a:cs typeface="Arial" panose="020B0604020202020204" pitchFamily="34" charset="0"/>
              </a:rPr>
              <a:t>  1.2.4	Sozialraum	</a:t>
            </a:r>
          </a:p>
          <a:p>
            <a:pPr marL="0" indent="0">
              <a:buNone/>
            </a:pPr>
            <a:r>
              <a:rPr lang="de-DE" sz="1500" b="1" dirty="0">
                <a:latin typeface="Arial" panose="020B0604020202020204" pitchFamily="34" charset="0"/>
                <a:cs typeface="Arial" panose="020B0604020202020204" pitchFamily="34" charset="0"/>
              </a:rPr>
              <a:t>1.3	Zielgruppen</a:t>
            </a:r>
          </a:p>
          <a:p>
            <a:pPr marL="0" indent="0">
              <a:buNone/>
            </a:pPr>
            <a:r>
              <a:rPr lang="de-DE" sz="1500" b="1" dirty="0">
                <a:latin typeface="Arial" panose="020B0604020202020204" pitchFamily="34" charset="0"/>
                <a:cs typeface="Arial" panose="020B0604020202020204" pitchFamily="34" charset="0"/>
              </a:rPr>
              <a:t>	</a:t>
            </a:r>
          </a:p>
          <a:p>
            <a:pPr marL="0" indent="0">
              <a:buNone/>
            </a:pPr>
            <a:endParaRPr lang="de-DE" sz="2300" dirty="0">
              <a:latin typeface="Browallia New" panose="020B0604020202020204" pitchFamily="34" charset="-34"/>
              <a:cs typeface="Browallia New" panose="020B0604020202020204" pitchFamily="34" charset="-34"/>
            </a:endParaRPr>
          </a:p>
        </p:txBody>
      </p:sp>
      <p:sp>
        <p:nvSpPr>
          <p:cNvPr id="2" name="Titel 1"/>
          <p:cNvSpPr>
            <a:spLocks noGrp="1"/>
          </p:cNvSpPr>
          <p:nvPr>
            <p:ph type="title"/>
          </p:nvPr>
        </p:nvSpPr>
        <p:spPr/>
        <p:txBody>
          <a:bodyPr/>
          <a:lstStyle/>
          <a:p>
            <a:r>
              <a:rPr lang="de-DE" dirty="0"/>
              <a:t>Gliederung</a:t>
            </a:r>
          </a:p>
        </p:txBody>
      </p:sp>
    </p:spTree>
    <p:extLst>
      <p:ext uri="{BB962C8B-B14F-4D97-AF65-F5344CB8AC3E}">
        <p14:creationId xmlns:p14="http://schemas.microsoft.com/office/powerpoint/2010/main" val="1413084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1485" y="293773"/>
            <a:ext cx="3440995" cy="3063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27384"/>
            <a:ext cx="4158548" cy="3931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a:xfrm>
            <a:off x="3707904" y="96580"/>
            <a:ext cx="4104456" cy="1143000"/>
          </a:xfrm>
        </p:spPr>
        <p:txBody>
          <a:bodyPr/>
          <a:lstStyle/>
          <a:p>
            <a:pPr algn="l"/>
            <a:r>
              <a:rPr lang="de-DE" sz="2400" dirty="0"/>
              <a:t>Übersicht der </a:t>
            </a:r>
            <a:br>
              <a:rPr lang="de-DE" sz="2400" dirty="0"/>
            </a:br>
            <a:r>
              <a:rPr lang="de-DE" sz="2400" dirty="0"/>
              <a:t>Planungs- und Sozialräume</a:t>
            </a:r>
          </a:p>
        </p:txBody>
      </p:sp>
      <p:sp>
        <p:nvSpPr>
          <p:cNvPr id="4" name="Datumsplatzhalter 3"/>
          <p:cNvSpPr>
            <a:spLocks noGrp="1"/>
          </p:cNvSpPr>
          <p:nvPr>
            <p:ph type="dt" sz="half" idx="10"/>
          </p:nvPr>
        </p:nvSpPr>
        <p:spPr>
          <a:xfrm>
            <a:off x="251520" y="6643072"/>
            <a:ext cx="1656184" cy="214928"/>
          </a:xfrm>
        </p:spPr>
        <p:txBody>
          <a:bodyPr/>
          <a:lstStyle/>
          <a:p>
            <a:r>
              <a:rPr lang="de-DE"/>
              <a:t>17./18.10.2016 </a:t>
            </a:r>
            <a:endParaRPr lang="de-DE" dirty="0"/>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graphicFrame>
        <p:nvGraphicFramePr>
          <p:cNvPr id="8" name="Tabelle 7"/>
          <p:cNvGraphicFramePr>
            <a:graphicFrameLocks noGrp="1"/>
          </p:cNvGraphicFramePr>
          <p:nvPr>
            <p:extLst>
              <p:ext uri="{D42A27DB-BD31-4B8C-83A1-F6EECF244321}">
                <p14:modId xmlns:p14="http://schemas.microsoft.com/office/powerpoint/2010/main" val="3073639024"/>
              </p:ext>
            </p:extLst>
          </p:nvPr>
        </p:nvGraphicFramePr>
        <p:xfrm>
          <a:off x="2915816" y="3501008"/>
          <a:ext cx="5688632" cy="2750058"/>
        </p:xfrm>
        <a:graphic>
          <a:graphicData uri="http://schemas.openxmlformats.org/drawingml/2006/table">
            <a:tbl>
              <a:tblPr firstRow="1" firstCol="1" bandRow="1">
                <a:tableStyleId>{F5AB1C69-6EDB-4FF4-983F-18BD219EF322}</a:tableStyleId>
              </a:tblPr>
              <a:tblGrid>
                <a:gridCol w="360040">
                  <a:extLst>
                    <a:ext uri="{9D8B030D-6E8A-4147-A177-3AD203B41FA5}">
                      <a16:colId xmlns:a16="http://schemas.microsoft.com/office/drawing/2014/main" val="20000"/>
                    </a:ext>
                  </a:extLst>
                </a:gridCol>
                <a:gridCol w="1584176">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tblGrid>
              <a:tr h="110195">
                <a:tc>
                  <a:txBody>
                    <a:bodyPr/>
                    <a:lstStyle/>
                    <a:p>
                      <a:pPr marL="71755" marR="71755">
                        <a:lnSpc>
                          <a:spcPct val="115000"/>
                        </a:lnSpc>
                        <a:spcAft>
                          <a:spcPts val="0"/>
                        </a:spcAft>
                      </a:pPr>
                      <a:r>
                        <a:rPr lang="de-DE" sz="900" dirty="0">
                          <a:effectLst/>
                        </a:rPr>
                        <a:t> </a:t>
                      </a:r>
                      <a:endParaRPr lang="de-DE" sz="1200" dirty="0">
                        <a:effectLst/>
                        <a:latin typeface="Arial"/>
                        <a:ea typeface="Arial"/>
                        <a:cs typeface="Times New Roman"/>
                      </a:endParaRPr>
                    </a:p>
                  </a:txBody>
                  <a:tcPr marL="68580" marR="68580" marT="0" marB="0" vert="vert270"/>
                </a:tc>
                <a:tc gridSpan="4">
                  <a:txBody>
                    <a:bodyPr/>
                    <a:lstStyle/>
                    <a:p>
                      <a:pPr algn="ctr">
                        <a:lnSpc>
                          <a:spcPct val="115000"/>
                        </a:lnSpc>
                        <a:spcAft>
                          <a:spcPts val="0"/>
                        </a:spcAft>
                      </a:pPr>
                      <a:r>
                        <a:rPr lang="de-DE" sz="900" dirty="0">
                          <a:effectLst/>
                        </a:rPr>
                        <a:t>Planungsraum</a:t>
                      </a:r>
                      <a:endParaRPr lang="de-DE" sz="1200" dirty="0">
                        <a:effectLst/>
                        <a:latin typeface="Arial"/>
                        <a:ea typeface="Arial"/>
                        <a:cs typeface="Times New Roman"/>
                      </a:endParaRPr>
                    </a:p>
                  </a:txBody>
                  <a:tcPr marL="68580" marR="68580" marT="0" marB="0"/>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0"/>
                  </a:ext>
                </a:extLst>
              </a:tr>
              <a:tr h="0">
                <a:tc rowSpan="12">
                  <a:txBody>
                    <a:bodyPr/>
                    <a:lstStyle/>
                    <a:p>
                      <a:pPr marL="71755" marR="71755" algn="ctr">
                        <a:lnSpc>
                          <a:spcPct val="115000"/>
                        </a:lnSpc>
                        <a:spcAft>
                          <a:spcPts val="0"/>
                        </a:spcAft>
                      </a:pPr>
                      <a:r>
                        <a:rPr lang="de-DE" sz="900" dirty="0">
                          <a:effectLst/>
                        </a:rPr>
                        <a:t>Sozialraum (Amt/ amtsfreie Gemeinde/Stadtteil</a:t>
                      </a:r>
                      <a:endParaRPr lang="de-DE" sz="1200" dirty="0">
                        <a:effectLst/>
                        <a:latin typeface="Arial"/>
                        <a:ea typeface="Arial"/>
                        <a:cs typeface="Times New Roman"/>
                      </a:endParaRPr>
                    </a:p>
                  </a:txBody>
                  <a:tcPr marL="68580" marR="68580" marT="0" marB="0" vert="vert270" anchor="ctr"/>
                </a:tc>
                <a:tc>
                  <a:txBody>
                    <a:bodyPr/>
                    <a:lstStyle/>
                    <a:p>
                      <a:pPr algn="ctr">
                        <a:lnSpc>
                          <a:spcPct val="115000"/>
                        </a:lnSpc>
                        <a:spcAft>
                          <a:spcPts val="0"/>
                        </a:spcAft>
                      </a:pPr>
                      <a:r>
                        <a:rPr lang="de-DE" sz="900">
                          <a:effectLst/>
                        </a:rPr>
                        <a:t>Demmin</a:t>
                      </a:r>
                      <a:endParaRPr lang="de-DE" sz="1200">
                        <a:effectLst/>
                        <a:latin typeface="Arial"/>
                        <a:ea typeface="Arial"/>
                        <a:cs typeface="Times New Roman"/>
                      </a:endParaRPr>
                    </a:p>
                  </a:txBody>
                  <a:tcPr marL="68580" marR="68580" marT="0" marB="0"/>
                </a:tc>
                <a:tc>
                  <a:txBody>
                    <a:bodyPr/>
                    <a:lstStyle/>
                    <a:p>
                      <a:pPr>
                        <a:lnSpc>
                          <a:spcPct val="115000"/>
                        </a:lnSpc>
                        <a:spcAft>
                          <a:spcPts val="0"/>
                        </a:spcAft>
                      </a:pPr>
                      <a:r>
                        <a:rPr lang="de-DE" sz="900" dirty="0">
                          <a:effectLst/>
                        </a:rPr>
                        <a:t>Müritz</a:t>
                      </a:r>
                      <a:endParaRPr lang="de-DE" sz="1200" dirty="0">
                        <a:effectLst/>
                        <a:latin typeface="Arial"/>
                        <a:ea typeface="Arial"/>
                        <a:cs typeface="Times New Roman"/>
                      </a:endParaRPr>
                    </a:p>
                  </a:txBody>
                  <a:tcPr marL="68580" marR="68580" marT="0" marB="0"/>
                </a:tc>
                <a:tc>
                  <a:txBody>
                    <a:bodyPr/>
                    <a:lstStyle/>
                    <a:p>
                      <a:pPr>
                        <a:lnSpc>
                          <a:spcPct val="115000"/>
                        </a:lnSpc>
                        <a:spcAft>
                          <a:spcPts val="0"/>
                        </a:spcAft>
                      </a:pPr>
                      <a:r>
                        <a:rPr lang="de-DE" sz="900">
                          <a:effectLst/>
                        </a:rPr>
                        <a:t>Mecklenburg-Strelitz</a:t>
                      </a:r>
                      <a:endParaRPr lang="de-DE" sz="1200">
                        <a:effectLst/>
                        <a:latin typeface="Arial"/>
                        <a:ea typeface="Arial"/>
                        <a:cs typeface="Times New Roman"/>
                      </a:endParaRPr>
                    </a:p>
                  </a:txBody>
                  <a:tcPr marL="68580" marR="68580" marT="0" marB="0"/>
                </a:tc>
                <a:tc>
                  <a:txBody>
                    <a:bodyPr/>
                    <a:lstStyle/>
                    <a:p>
                      <a:pPr>
                        <a:lnSpc>
                          <a:spcPct val="115000"/>
                        </a:lnSpc>
                        <a:spcAft>
                          <a:spcPts val="0"/>
                        </a:spcAft>
                      </a:pPr>
                      <a:r>
                        <a:rPr lang="de-DE" sz="900">
                          <a:effectLst/>
                        </a:rPr>
                        <a:t>Neubrandenburg</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1"/>
                  </a:ext>
                </a:extLst>
              </a:tr>
              <a:tr h="0">
                <a:tc vMerge="1">
                  <a:txBody>
                    <a:bodyPr/>
                    <a:lstStyle/>
                    <a:p>
                      <a:endParaRPr lang="de-DE"/>
                    </a:p>
                  </a:txBody>
                  <a:tcPr/>
                </a:tc>
                <a:tc>
                  <a:txBody>
                    <a:bodyPr/>
                    <a:lstStyle/>
                    <a:p>
                      <a:pPr algn="ctr">
                        <a:spcAft>
                          <a:spcPts val="0"/>
                        </a:spcAft>
                      </a:pPr>
                      <a:r>
                        <a:rPr lang="de-DE" sz="900" dirty="0">
                          <a:effectLst/>
                        </a:rPr>
                        <a:t>Stadt </a:t>
                      </a:r>
                      <a:r>
                        <a:rPr lang="de-DE" sz="900" dirty="0" err="1">
                          <a:effectLst/>
                        </a:rPr>
                        <a:t>Dargun</a:t>
                      </a:r>
                      <a:endParaRPr lang="de-DE" sz="1200" dirty="0">
                        <a:effectLst/>
                        <a:latin typeface="Arial"/>
                        <a:ea typeface="Arial"/>
                        <a:cs typeface="Times New Roman"/>
                      </a:endParaRPr>
                    </a:p>
                  </a:txBody>
                  <a:tcPr marL="68580" marR="68580" marT="0" marB="0"/>
                </a:tc>
                <a:tc>
                  <a:txBody>
                    <a:bodyPr/>
                    <a:lstStyle/>
                    <a:p>
                      <a:pPr algn="ctr">
                        <a:spcAft>
                          <a:spcPts val="0"/>
                        </a:spcAft>
                      </a:pPr>
                      <a:r>
                        <a:rPr lang="de-DE" sz="900" dirty="0">
                          <a:effectLst/>
                        </a:rPr>
                        <a:t>Amt Malchow</a:t>
                      </a:r>
                      <a:endParaRPr lang="de-DE" sz="1200" dirty="0">
                        <a:effectLst/>
                        <a:latin typeface="Arial"/>
                        <a:ea typeface="Arial"/>
                        <a:cs typeface="Times New Roman"/>
                      </a:endParaRPr>
                    </a:p>
                  </a:txBody>
                  <a:tcPr marL="68580" marR="68580" marT="0" marB="0"/>
                </a:tc>
                <a:tc>
                  <a:txBody>
                    <a:bodyPr/>
                    <a:lstStyle/>
                    <a:p>
                      <a:pPr algn="ctr">
                        <a:spcAft>
                          <a:spcPts val="0"/>
                        </a:spcAft>
                      </a:pPr>
                      <a:r>
                        <a:rPr lang="de-DE" sz="900">
                          <a:effectLst/>
                        </a:rPr>
                        <a:t>Gemeinde Feldberger Seenlandschaft</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Innenstadt</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2"/>
                  </a:ext>
                </a:extLst>
              </a:tr>
              <a:tr h="0">
                <a:tc vMerge="1">
                  <a:txBody>
                    <a:bodyPr/>
                    <a:lstStyle/>
                    <a:p>
                      <a:endParaRPr lang="de-DE"/>
                    </a:p>
                  </a:txBody>
                  <a:tcPr/>
                </a:tc>
                <a:tc>
                  <a:txBody>
                    <a:bodyPr/>
                    <a:lstStyle/>
                    <a:p>
                      <a:pPr algn="ctr">
                        <a:spcAft>
                          <a:spcPts val="0"/>
                        </a:spcAft>
                      </a:pPr>
                      <a:r>
                        <a:rPr lang="de-DE" sz="900">
                          <a:effectLst/>
                        </a:rPr>
                        <a:t>Stadt Demmin</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Amt Penzliner Land</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Amt Friedland</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Stadtgebiet West</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3"/>
                  </a:ext>
                </a:extLst>
              </a:tr>
              <a:tr h="0">
                <a:tc vMerge="1">
                  <a:txBody>
                    <a:bodyPr/>
                    <a:lstStyle/>
                    <a:p>
                      <a:endParaRPr lang="de-DE"/>
                    </a:p>
                  </a:txBody>
                  <a:tcPr/>
                </a:tc>
                <a:tc>
                  <a:txBody>
                    <a:bodyPr/>
                    <a:lstStyle/>
                    <a:p>
                      <a:pPr algn="ctr">
                        <a:spcAft>
                          <a:spcPts val="0"/>
                        </a:spcAft>
                      </a:pPr>
                      <a:r>
                        <a:rPr lang="de-DE" sz="900">
                          <a:effectLst/>
                        </a:rPr>
                        <a:t>Amt Demmin-Land</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Amt Röbel-Müritz</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dirty="0">
                          <a:effectLst/>
                        </a:rPr>
                        <a:t>Amt Mecklenburgische Kleinseenplatte</a:t>
                      </a:r>
                      <a:endParaRPr lang="de-DE" sz="1200" dirty="0">
                        <a:effectLst/>
                        <a:latin typeface="Arial"/>
                        <a:ea typeface="Arial"/>
                        <a:cs typeface="Times New Roman"/>
                      </a:endParaRPr>
                    </a:p>
                  </a:txBody>
                  <a:tcPr marL="68580" marR="68580" marT="0" marB="0"/>
                </a:tc>
                <a:tc>
                  <a:txBody>
                    <a:bodyPr/>
                    <a:lstStyle/>
                    <a:p>
                      <a:pPr algn="ctr">
                        <a:spcAft>
                          <a:spcPts val="0"/>
                        </a:spcAft>
                      </a:pPr>
                      <a:r>
                        <a:rPr lang="de-DE" sz="900">
                          <a:effectLst/>
                        </a:rPr>
                        <a:t>Vogelviertel</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4"/>
                  </a:ext>
                </a:extLst>
              </a:tr>
              <a:tr h="0">
                <a:tc vMerge="1">
                  <a:txBody>
                    <a:bodyPr/>
                    <a:lstStyle/>
                    <a:p>
                      <a:endParaRPr lang="de-DE"/>
                    </a:p>
                  </a:txBody>
                  <a:tcPr/>
                </a:tc>
                <a:tc>
                  <a:txBody>
                    <a:bodyPr/>
                    <a:lstStyle/>
                    <a:p>
                      <a:pPr algn="ctr">
                        <a:spcAft>
                          <a:spcPts val="0"/>
                        </a:spcAft>
                      </a:pPr>
                      <a:r>
                        <a:rPr lang="de-DE" sz="900" dirty="0">
                          <a:effectLst/>
                        </a:rPr>
                        <a:t>Amt Malchin am </a:t>
                      </a:r>
                      <a:r>
                        <a:rPr lang="de-DE" sz="900" dirty="0" err="1">
                          <a:effectLst/>
                        </a:rPr>
                        <a:t>Kummerower</a:t>
                      </a:r>
                      <a:r>
                        <a:rPr lang="de-DE" sz="900" dirty="0">
                          <a:effectLst/>
                        </a:rPr>
                        <a:t> See</a:t>
                      </a:r>
                      <a:endParaRPr lang="de-DE" sz="1200" dirty="0">
                        <a:effectLst/>
                        <a:latin typeface="Arial"/>
                        <a:ea typeface="Arial"/>
                        <a:cs typeface="Times New Roman"/>
                      </a:endParaRPr>
                    </a:p>
                  </a:txBody>
                  <a:tcPr marL="68580" marR="68580" marT="0" marB="0"/>
                </a:tc>
                <a:tc>
                  <a:txBody>
                    <a:bodyPr/>
                    <a:lstStyle/>
                    <a:p>
                      <a:pPr algn="ctr">
                        <a:spcAft>
                          <a:spcPts val="0"/>
                        </a:spcAft>
                      </a:pPr>
                      <a:r>
                        <a:rPr lang="de-DE" sz="900" dirty="0">
                          <a:effectLst/>
                        </a:rPr>
                        <a:t>Amt Seenlandschaft Waren</a:t>
                      </a:r>
                      <a:endParaRPr lang="de-DE" sz="1200" dirty="0">
                        <a:effectLst/>
                        <a:latin typeface="Arial"/>
                        <a:ea typeface="Arial"/>
                        <a:cs typeface="Times New Roman"/>
                      </a:endParaRPr>
                    </a:p>
                  </a:txBody>
                  <a:tcPr marL="68580" marR="68580" marT="0" marB="0"/>
                </a:tc>
                <a:tc>
                  <a:txBody>
                    <a:bodyPr/>
                    <a:lstStyle/>
                    <a:p>
                      <a:pPr algn="ctr">
                        <a:spcAft>
                          <a:spcPts val="0"/>
                        </a:spcAft>
                      </a:pPr>
                      <a:r>
                        <a:rPr lang="de-DE" sz="900">
                          <a:effectLst/>
                        </a:rPr>
                        <a:t>Amt Neustrelitz-Land</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Reitbahnviertel</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5"/>
                  </a:ext>
                </a:extLst>
              </a:tr>
              <a:tr h="0">
                <a:tc vMerge="1">
                  <a:txBody>
                    <a:bodyPr/>
                    <a:lstStyle/>
                    <a:p>
                      <a:endParaRPr lang="de-DE"/>
                    </a:p>
                  </a:txBody>
                  <a:tcPr/>
                </a:tc>
                <a:tc>
                  <a:txBody>
                    <a:bodyPr/>
                    <a:lstStyle/>
                    <a:p>
                      <a:pPr algn="ctr">
                        <a:spcAft>
                          <a:spcPts val="0"/>
                        </a:spcAft>
                      </a:pPr>
                      <a:r>
                        <a:rPr lang="de-DE" sz="900">
                          <a:effectLst/>
                        </a:rPr>
                        <a:t>Amt Stavenhagen</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Stadt Waren(Müritz)</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Amt Neverin</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Datzeviertel</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6"/>
                  </a:ext>
                </a:extLst>
              </a:tr>
              <a:tr h="0">
                <a:tc vMerge="1">
                  <a:txBody>
                    <a:bodyPr/>
                    <a:lstStyle/>
                    <a:p>
                      <a:endParaRPr lang="de-DE"/>
                    </a:p>
                  </a:txBody>
                  <a:tcPr/>
                </a:tc>
                <a:tc>
                  <a:txBody>
                    <a:bodyPr/>
                    <a:lstStyle/>
                    <a:p>
                      <a:pPr algn="ctr">
                        <a:spcAft>
                          <a:spcPts val="0"/>
                        </a:spcAft>
                      </a:pPr>
                      <a:r>
                        <a:rPr lang="de-DE" sz="900" dirty="0">
                          <a:effectLst/>
                        </a:rPr>
                        <a:t>Amt Treptower </a:t>
                      </a:r>
                      <a:r>
                        <a:rPr lang="de-DE" sz="900" dirty="0" err="1">
                          <a:effectLst/>
                        </a:rPr>
                        <a:t>Tollensewinkel</a:t>
                      </a:r>
                      <a:endParaRPr lang="de-DE" sz="1200" dirty="0">
                        <a:effectLst/>
                        <a:latin typeface="Arial"/>
                        <a:ea typeface="Arial"/>
                        <a:cs typeface="Times New Roman"/>
                      </a:endParaRPr>
                    </a:p>
                  </a:txBody>
                  <a:tcPr marL="68580" marR="68580" marT="0" marB="0"/>
                </a:tc>
                <a:tc>
                  <a:txBody>
                    <a:bodyPr/>
                    <a:lstStyle/>
                    <a:p>
                      <a:pPr algn="ctr">
                        <a:lnSpc>
                          <a:spcPct val="115000"/>
                        </a:lnSpc>
                        <a:spcAft>
                          <a:spcPts val="0"/>
                        </a:spcAft>
                      </a:pPr>
                      <a:r>
                        <a:rPr lang="de-DE" sz="900">
                          <a:effectLst/>
                        </a:rPr>
                        <a:t> </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Amt Stargarder Land</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Industrieviertel</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7"/>
                  </a:ext>
                </a:extLst>
              </a:tr>
              <a:tr h="0">
                <a:tc vMerge="1">
                  <a:txBody>
                    <a:bodyPr/>
                    <a:lstStyle/>
                    <a:p>
                      <a:endParaRPr lang="de-DE"/>
                    </a:p>
                  </a:txBody>
                  <a:tcPr/>
                </a:tc>
                <a:tc>
                  <a:txBody>
                    <a:bodyPr/>
                    <a:lstStyle/>
                    <a:p>
                      <a:pPr algn="ctr">
                        <a:spcAft>
                          <a:spcPts val="0"/>
                        </a:spcAft>
                      </a:pPr>
                      <a:r>
                        <a:rPr lang="de-DE" sz="900">
                          <a:effectLst/>
                        </a:rPr>
                        <a:t> </a:t>
                      </a:r>
                      <a:endParaRPr lang="de-DE" sz="1200">
                        <a:effectLst/>
                        <a:latin typeface="Arial"/>
                        <a:ea typeface="Arial"/>
                        <a:cs typeface="Times New Roman"/>
                      </a:endParaRPr>
                    </a:p>
                  </a:txBody>
                  <a:tcPr marL="68580" marR="68580" marT="0" marB="0"/>
                </a:tc>
                <a:tc>
                  <a:txBody>
                    <a:bodyPr/>
                    <a:lstStyle/>
                    <a:p>
                      <a:pPr algn="ctr">
                        <a:lnSpc>
                          <a:spcPct val="115000"/>
                        </a:lnSpc>
                        <a:spcAft>
                          <a:spcPts val="0"/>
                        </a:spcAft>
                      </a:pPr>
                      <a:r>
                        <a:rPr lang="de-DE" sz="900" dirty="0">
                          <a:effectLst/>
                        </a:rPr>
                        <a:t> </a:t>
                      </a:r>
                      <a:endParaRPr lang="de-DE" sz="1200" dirty="0">
                        <a:effectLst/>
                        <a:latin typeface="Arial"/>
                        <a:ea typeface="Arial"/>
                        <a:cs typeface="Times New Roman"/>
                      </a:endParaRPr>
                    </a:p>
                  </a:txBody>
                  <a:tcPr marL="68580" marR="68580" marT="0" marB="0"/>
                </a:tc>
                <a:tc>
                  <a:txBody>
                    <a:bodyPr/>
                    <a:lstStyle/>
                    <a:p>
                      <a:pPr algn="ctr">
                        <a:spcAft>
                          <a:spcPts val="0"/>
                        </a:spcAft>
                      </a:pPr>
                      <a:r>
                        <a:rPr lang="de-DE" sz="900">
                          <a:effectLst/>
                        </a:rPr>
                        <a:t>Amt Woldegk</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Stadtgebiet Ost</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8"/>
                  </a:ext>
                </a:extLst>
              </a:tr>
              <a:tr h="0">
                <a:tc vMerge="1">
                  <a:txBody>
                    <a:bodyPr/>
                    <a:lstStyle/>
                    <a:p>
                      <a:endParaRPr lang="de-DE"/>
                    </a:p>
                  </a:txBody>
                  <a:tcPr/>
                </a:tc>
                <a:tc>
                  <a:txBody>
                    <a:bodyPr/>
                    <a:lstStyle/>
                    <a:p>
                      <a:pPr algn="ctr">
                        <a:spcAft>
                          <a:spcPts val="0"/>
                        </a:spcAft>
                      </a:pPr>
                      <a:r>
                        <a:rPr lang="de-DE" sz="900">
                          <a:effectLst/>
                        </a:rPr>
                        <a:t> </a:t>
                      </a:r>
                      <a:endParaRPr lang="de-DE" sz="1200">
                        <a:effectLst/>
                        <a:latin typeface="Arial"/>
                        <a:ea typeface="Arial"/>
                        <a:cs typeface="Times New Roman"/>
                      </a:endParaRPr>
                    </a:p>
                  </a:txBody>
                  <a:tcPr marL="68580" marR="68580" marT="0" marB="0"/>
                </a:tc>
                <a:tc>
                  <a:txBody>
                    <a:bodyPr/>
                    <a:lstStyle/>
                    <a:p>
                      <a:pPr algn="ctr">
                        <a:lnSpc>
                          <a:spcPct val="115000"/>
                        </a:lnSpc>
                        <a:spcAft>
                          <a:spcPts val="0"/>
                        </a:spcAft>
                      </a:pPr>
                      <a:r>
                        <a:rPr lang="de-DE" sz="900">
                          <a:effectLst/>
                        </a:rPr>
                        <a:t> </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Stadt Neustrelitz</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Katharinenviertel</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9"/>
                  </a:ext>
                </a:extLst>
              </a:tr>
              <a:tr h="0">
                <a:tc vMerge="1">
                  <a:txBody>
                    <a:bodyPr/>
                    <a:lstStyle/>
                    <a:p>
                      <a:endParaRPr lang="de-DE"/>
                    </a:p>
                  </a:txBody>
                  <a:tcPr/>
                </a:tc>
                <a:tc>
                  <a:txBody>
                    <a:bodyPr/>
                    <a:lstStyle/>
                    <a:p>
                      <a:pPr algn="ctr">
                        <a:spcAft>
                          <a:spcPts val="0"/>
                        </a:spcAft>
                      </a:pPr>
                      <a:r>
                        <a:rPr lang="de-DE" sz="900">
                          <a:effectLst/>
                        </a:rPr>
                        <a:t> </a:t>
                      </a:r>
                      <a:endParaRPr lang="de-DE" sz="1200">
                        <a:effectLst/>
                        <a:latin typeface="Arial"/>
                        <a:ea typeface="Arial"/>
                        <a:cs typeface="Times New Roman"/>
                      </a:endParaRPr>
                    </a:p>
                  </a:txBody>
                  <a:tcPr marL="68580" marR="68580" marT="0" marB="0"/>
                </a:tc>
                <a:tc>
                  <a:txBody>
                    <a:bodyPr/>
                    <a:lstStyle/>
                    <a:p>
                      <a:pPr algn="ctr">
                        <a:lnSpc>
                          <a:spcPct val="115000"/>
                        </a:lnSpc>
                        <a:spcAft>
                          <a:spcPts val="0"/>
                        </a:spcAft>
                      </a:pPr>
                      <a:r>
                        <a:rPr lang="de-DE" sz="900">
                          <a:effectLst/>
                        </a:rPr>
                        <a:t> </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 </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Stadtgebiet Süd</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10"/>
                  </a:ext>
                </a:extLst>
              </a:tr>
              <a:tr h="0">
                <a:tc vMerge="1">
                  <a:txBody>
                    <a:bodyPr/>
                    <a:lstStyle/>
                    <a:p>
                      <a:endParaRPr lang="de-DE"/>
                    </a:p>
                  </a:txBody>
                  <a:tcPr/>
                </a:tc>
                <a:tc>
                  <a:txBody>
                    <a:bodyPr/>
                    <a:lstStyle/>
                    <a:p>
                      <a:pPr algn="ctr">
                        <a:spcAft>
                          <a:spcPts val="0"/>
                        </a:spcAft>
                      </a:pPr>
                      <a:r>
                        <a:rPr lang="de-DE" sz="900">
                          <a:effectLst/>
                        </a:rPr>
                        <a:t> </a:t>
                      </a:r>
                      <a:endParaRPr lang="de-DE" sz="1200">
                        <a:effectLst/>
                        <a:latin typeface="Arial"/>
                        <a:ea typeface="Arial"/>
                        <a:cs typeface="Times New Roman"/>
                      </a:endParaRPr>
                    </a:p>
                  </a:txBody>
                  <a:tcPr marL="68580" marR="68580" marT="0" marB="0"/>
                </a:tc>
                <a:tc>
                  <a:txBody>
                    <a:bodyPr/>
                    <a:lstStyle/>
                    <a:p>
                      <a:pPr algn="ctr">
                        <a:lnSpc>
                          <a:spcPct val="115000"/>
                        </a:lnSpc>
                        <a:spcAft>
                          <a:spcPts val="0"/>
                        </a:spcAft>
                      </a:pPr>
                      <a:r>
                        <a:rPr lang="de-DE" sz="900">
                          <a:effectLst/>
                        </a:rPr>
                        <a:t> </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 </a:t>
                      </a:r>
                      <a:endParaRPr lang="de-DE" sz="1200">
                        <a:effectLst/>
                        <a:latin typeface="Arial"/>
                        <a:ea typeface="Arial"/>
                        <a:cs typeface="Times New Roman"/>
                      </a:endParaRPr>
                    </a:p>
                  </a:txBody>
                  <a:tcPr marL="68580" marR="68580" marT="0" marB="0"/>
                </a:tc>
                <a:tc>
                  <a:txBody>
                    <a:bodyPr/>
                    <a:lstStyle/>
                    <a:p>
                      <a:pPr algn="ctr">
                        <a:spcAft>
                          <a:spcPts val="0"/>
                        </a:spcAft>
                      </a:pPr>
                      <a:r>
                        <a:rPr lang="de-DE" sz="900">
                          <a:effectLst/>
                        </a:rPr>
                        <a:t>Lindenbergviertel</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11"/>
                  </a:ext>
                </a:extLst>
              </a:tr>
              <a:tr h="0">
                <a:tc vMerge="1">
                  <a:txBody>
                    <a:bodyPr/>
                    <a:lstStyle/>
                    <a:p>
                      <a:endParaRPr lang="de-DE"/>
                    </a:p>
                  </a:txBody>
                  <a:tcPr/>
                </a:tc>
                <a:tc>
                  <a:txBody>
                    <a:bodyPr/>
                    <a:lstStyle/>
                    <a:p>
                      <a:pPr algn="ctr">
                        <a:spcAft>
                          <a:spcPts val="0"/>
                        </a:spcAft>
                      </a:pPr>
                      <a:r>
                        <a:rPr lang="de-DE" sz="900">
                          <a:effectLst/>
                        </a:rPr>
                        <a:t>6</a:t>
                      </a:r>
                      <a:endParaRPr lang="de-DE" sz="1200">
                        <a:effectLst/>
                        <a:latin typeface="Arial"/>
                        <a:ea typeface="Arial"/>
                        <a:cs typeface="Times New Roman"/>
                      </a:endParaRPr>
                    </a:p>
                  </a:txBody>
                  <a:tcPr marL="68580" marR="68580" marT="0" marB="0"/>
                </a:tc>
                <a:tc>
                  <a:txBody>
                    <a:bodyPr/>
                    <a:lstStyle/>
                    <a:p>
                      <a:pPr algn="ctr">
                        <a:lnSpc>
                          <a:spcPct val="115000"/>
                        </a:lnSpc>
                        <a:spcAft>
                          <a:spcPts val="0"/>
                        </a:spcAft>
                      </a:pPr>
                      <a:r>
                        <a:rPr lang="de-DE" sz="900">
                          <a:effectLst/>
                        </a:rPr>
                        <a:t>5</a:t>
                      </a:r>
                      <a:endParaRPr lang="de-DE" sz="1200">
                        <a:effectLst/>
                        <a:latin typeface="Arial"/>
                        <a:ea typeface="Arial"/>
                        <a:cs typeface="Times New Roman"/>
                      </a:endParaRPr>
                    </a:p>
                  </a:txBody>
                  <a:tcPr marL="68580" marR="68580" marT="0" marB="0"/>
                </a:tc>
                <a:tc>
                  <a:txBody>
                    <a:bodyPr/>
                    <a:lstStyle/>
                    <a:p>
                      <a:pPr algn="ctr">
                        <a:lnSpc>
                          <a:spcPct val="115000"/>
                        </a:lnSpc>
                        <a:spcAft>
                          <a:spcPts val="0"/>
                        </a:spcAft>
                      </a:pPr>
                      <a:r>
                        <a:rPr lang="de-DE" sz="900">
                          <a:effectLst/>
                        </a:rPr>
                        <a:t>8</a:t>
                      </a:r>
                      <a:endParaRPr lang="de-DE" sz="1200">
                        <a:effectLst/>
                        <a:latin typeface="Arial"/>
                        <a:ea typeface="Arial"/>
                        <a:cs typeface="Times New Roman"/>
                      </a:endParaRPr>
                    </a:p>
                  </a:txBody>
                  <a:tcPr marL="68580" marR="68580" marT="0" marB="0"/>
                </a:tc>
                <a:tc>
                  <a:txBody>
                    <a:bodyPr/>
                    <a:lstStyle/>
                    <a:p>
                      <a:pPr algn="ctr">
                        <a:lnSpc>
                          <a:spcPct val="115000"/>
                        </a:lnSpc>
                        <a:spcAft>
                          <a:spcPts val="0"/>
                        </a:spcAft>
                      </a:pPr>
                      <a:r>
                        <a:rPr lang="de-DE" sz="900" dirty="0">
                          <a:effectLst/>
                        </a:rPr>
                        <a:t>10</a:t>
                      </a:r>
                      <a:endParaRPr lang="de-DE" sz="1200" dirty="0">
                        <a:effectLst/>
                        <a:latin typeface="Arial"/>
                        <a:ea typeface="Arial"/>
                        <a:cs typeface="Times New Roman"/>
                      </a:endParaRPr>
                    </a:p>
                  </a:txBody>
                  <a:tcPr marL="68580" marR="68580" marT="0" marB="0"/>
                </a:tc>
                <a:extLst>
                  <a:ext uri="{0D108BD9-81ED-4DB2-BD59-A6C34878D82A}">
                    <a16:rowId xmlns:a16="http://schemas.microsoft.com/office/drawing/2014/main" val="10012"/>
                  </a:ext>
                </a:extLst>
              </a:tr>
            </a:tbl>
          </a:graphicData>
        </a:graphic>
      </p:graphicFrame>
      <p:sp>
        <p:nvSpPr>
          <p:cNvPr id="6" name="Foliennummernplatzhalter 5"/>
          <p:cNvSpPr>
            <a:spLocks noGrp="1"/>
          </p:cNvSpPr>
          <p:nvPr>
            <p:ph type="sldNum" sz="quarter" idx="12"/>
          </p:nvPr>
        </p:nvSpPr>
        <p:spPr/>
        <p:txBody>
          <a:bodyPr/>
          <a:lstStyle/>
          <a:p>
            <a:fld id="{0465056C-2E66-444C-ADBF-403640ADE835}" type="slidenum">
              <a:rPr lang="de-DE" smtClean="0"/>
              <a:t>3</a:t>
            </a:fld>
            <a:endParaRPr lang="de-DE"/>
          </a:p>
        </p:txBody>
      </p:sp>
      <p:cxnSp>
        <p:nvCxnSpPr>
          <p:cNvPr id="11" name="Gerade Verbindung mit Pfeil 10"/>
          <p:cNvCxnSpPr/>
          <p:nvPr/>
        </p:nvCxnSpPr>
        <p:spPr>
          <a:xfrm>
            <a:off x="2843808" y="2060848"/>
            <a:ext cx="3240360" cy="0"/>
          </a:xfrm>
          <a:prstGeom prst="straightConnector1">
            <a:avLst/>
          </a:prstGeom>
          <a:ln w="76200">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0439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a:xfrm>
            <a:off x="251520" y="6643072"/>
            <a:ext cx="1872208" cy="214928"/>
          </a:xfrm>
        </p:spPr>
        <p:txBody>
          <a:bodyPr/>
          <a:lstStyle/>
          <a:p>
            <a:r>
              <a:rPr lang="de-DE"/>
              <a:t>17./18.10.2016 </a:t>
            </a:r>
            <a:endParaRPr lang="de-DE" dirty="0"/>
          </a:p>
        </p:txBody>
      </p:sp>
      <p:sp>
        <p:nvSpPr>
          <p:cNvPr id="5" name="Fußzeilenplatzhalter 4"/>
          <p:cNvSpPr>
            <a:spLocks noGrp="1"/>
          </p:cNvSpPr>
          <p:nvPr>
            <p:ph type="ftr" sz="quarter" idx="11"/>
          </p:nvPr>
        </p:nvSpPr>
        <p:spPr>
          <a:xfrm>
            <a:off x="2987824" y="6669360"/>
            <a:ext cx="5184576" cy="188640"/>
          </a:xfrm>
        </p:spPr>
        <p:txBody>
          <a:bodyPr/>
          <a:lstStyle/>
          <a:p>
            <a:r>
              <a:rPr lang="de-DE"/>
              <a:t>Marion Schild Sachgebietsleiterin Jugendförderung und Frühe Hilfen   Frau Lange Jugendhilfeplanerin </a:t>
            </a:r>
            <a:endParaRPr lang="de-DE" dirty="0"/>
          </a:p>
        </p:txBody>
      </p:sp>
      <p:sp>
        <p:nvSpPr>
          <p:cNvPr id="6" name="Foliennummernplatzhalter 5"/>
          <p:cNvSpPr>
            <a:spLocks noGrp="1"/>
          </p:cNvSpPr>
          <p:nvPr>
            <p:ph type="sldNum" sz="quarter" idx="12"/>
          </p:nvPr>
        </p:nvSpPr>
        <p:spPr/>
        <p:txBody>
          <a:bodyPr/>
          <a:lstStyle/>
          <a:p>
            <a:fld id="{DF73761F-96FF-4465-B2FB-6E9ABF0D3980}" type="slidenum">
              <a:rPr lang="de-DE" smtClean="0"/>
              <a:t>4</a:t>
            </a:fld>
            <a:endParaRPr lang="de-DE"/>
          </a:p>
        </p:txBody>
      </p:sp>
      <p:sp>
        <p:nvSpPr>
          <p:cNvPr id="7" name="Inhaltsplatzhalter 2"/>
          <p:cNvSpPr>
            <a:spLocks noGrp="1"/>
          </p:cNvSpPr>
          <p:nvPr>
            <p:ph idx="1"/>
          </p:nvPr>
        </p:nvSpPr>
        <p:spPr>
          <a:xfrm>
            <a:off x="1259632" y="332656"/>
            <a:ext cx="7509520" cy="5865515"/>
          </a:xfrm>
        </p:spPr>
        <p:txBody>
          <a:bodyPr>
            <a:noAutofit/>
          </a:bodyPr>
          <a:lstStyle/>
          <a:p>
            <a:pPr marL="514350" indent="-514350">
              <a:buAutoNum type="arabicPlain" startAt="2"/>
            </a:pPr>
            <a:r>
              <a:rPr lang="de-DE" sz="1500" b="1" cap="all" dirty="0">
                <a:latin typeface="Arial" panose="020B0604020202020204" pitchFamily="34" charset="0"/>
                <a:cs typeface="Arial" panose="020B0604020202020204" pitchFamily="34" charset="0"/>
              </a:rPr>
              <a:t>Bedarfsfeststellungen für den Leistungsbereich §§  11 bis 14 SGB VIII im LK MSE	</a:t>
            </a:r>
          </a:p>
          <a:p>
            <a:pPr marL="0" indent="0">
              <a:lnSpc>
                <a:spcPct val="120000"/>
              </a:lnSpc>
              <a:buNone/>
            </a:pPr>
            <a:r>
              <a:rPr lang="de-DE" sz="1500" dirty="0">
                <a:latin typeface="Arial" panose="020B0604020202020204" pitchFamily="34" charset="0"/>
                <a:cs typeface="Arial" panose="020B0604020202020204" pitchFamily="34" charset="0"/>
              </a:rPr>
              <a:t>2.1	Zielstellung	</a:t>
            </a:r>
          </a:p>
          <a:p>
            <a:pPr marL="0" indent="0">
              <a:lnSpc>
                <a:spcPct val="120000"/>
              </a:lnSpc>
              <a:buNone/>
            </a:pPr>
            <a:r>
              <a:rPr lang="de-DE" sz="1500" dirty="0">
                <a:latin typeface="Arial" panose="020B0604020202020204" pitchFamily="34" charset="0"/>
                <a:cs typeface="Arial" panose="020B0604020202020204" pitchFamily="34" charset="0"/>
              </a:rPr>
              <a:t>2.2	Planerische Feststellung vorhandener Angebote der Leistungsbereiche §§  	bis 14 SGB VIII in den einzelnen Sozialräumen	</a:t>
            </a:r>
          </a:p>
          <a:p>
            <a:pPr marL="0" indent="0">
              <a:lnSpc>
                <a:spcPct val="120000"/>
              </a:lnSpc>
              <a:buNone/>
            </a:pPr>
            <a:r>
              <a:rPr lang="de-DE" sz="1500" dirty="0">
                <a:latin typeface="Arial" panose="020B0604020202020204" pitchFamily="34" charset="0"/>
                <a:cs typeface="Arial" panose="020B0604020202020204" pitchFamily="34" charset="0"/>
              </a:rPr>
              <a:t>2.3	Demographische Entwicklung in den Planungsräumen	</a:t>
            </a:r>
          </a:p>
          <a:p>
            <a:pPr marL="0" indent="0">
              <a:lnSpc>
                <a:spcPct val="120000"/>
              </a:lnSpc>
              <a:buNone/>
            </a:pPr>
            <a:r>
              <a:rPr lang="de-DE" sz="1500" dirty="0">
                <a:latin typeface="Arial" panose="020B0604020202020204" pitchFamily="34" charset="0"/>
                <a:cs typeface="Arial" panose="020B0604020202020204" pitchFamily="34" charset="0"/>
              </a:rPr>
              <a:t>2.4	Demographische Entwicklung in den Sozialräumen	</a:t>
            </a:r>
          </a:p>
          <a:p>
            <a:pPr marL="0" indent="0">
              <a:lnSpc>
                <a:spcPct val="120000"/>
              </a:lnSpc>
              <a:buNone/>
            </a:pPr>
            <a:r>
              <a:rPr lang="de-DE" sz="1500" dirty="0">
                <a:latin typeface="Arial" panose="020B0604020202020204" pitchFamily="34" charset="0"/>
                <a:cs typeface="Arial" panose="020B0604020202020204" pitchFamily="34" charset="0"/>
              </a:rPr>
              <a:t>2.5	Schulentwicklungsplanung in den einzelnen Sozialräumen</a:t>
            </a:r>
          </a:p>
          <a:p>
            <a:pPr marL="0" indent="0">
              <a:lnSpc>
                <a:spcPct val="120000"/>
              </a:lnSpc>
              <a:buNone/>
            </a:pPr>
            <a:r>
              <a:rPr lang="de-DE" sz="1500" dirty="0">
                <a:latin typeface="Arial" panose="020B0604020202020204" pitchFamily="34" charset="0"/>
                <a:cs typeface="Arial" panose="020B0604020202020204" pitchFamily="34" charset="0"/>
              </a:rPr>
              <a:t>2.6	Auswahl der Indikatoren	</a:t>
            </a:r>
          </a:p>
          <a:p>
            <a:pPr marL="0" indent="0">
              <a:lnSpc>
                <a:spcPct val="120000"/>
              </a:lnSpc>
              <a:buNone/>
            </a:pPr>
            <a:r>
              <a:rPr lang="de-DE" sz="1500" dirty="0">
                <a:latin typeface="Arial" panose="020B0604020202020204" pitchFamily="34" charset="0"/>
                <a:cs typeface="Arial" panose="020B0604020202020204" pitchFamily="34" charset="0"/>
              </a:rPr>
              <a:t>2.7	Indikatoren in den einzelnen Sozialräumen	</a:t>
            </a:r>
          </a:p>
          <a:p>
            <a:pPr marL="0" indent="0">
              <a:lnSpc>
                <a:spcPct val="120000"/>
              </a:lnSpc>
              <a:buNone/>
            </a:pPr>
            <a:r>
              <a:rPr lang="de-DE" sz="1500" dirty="0">
                <a:latin typeface="Arial" panose="020B0604020202020204" pitchFamily="34" charset="0"/>
                <a:cs typeface="Arial" panose="020B0604020202020204" pitchFamily="34" charset="0"/>
              </a:rPr>
              <a:t>2.8	Sozialräumliche Bedarfsfeststellung 2016 ff.</a:t>
            </a:r>
          </a:p>
          <a:p>
            <a:pPr marL="0" indent="0">
              <a:buNone/>
            </a:pPr>
            <a:r>
              <a:rPr lang="de-DE" sz="1500" b="1" cap="all" dirty="0">
                <a:latin typeface="Arial" panose="020B0604020202020204" pitchFamily="34" charset="0"/>
                <a:cs typeface="Arial" panose="020B0604020202020204" pitchFamily="34" charset="0"/>
              </a:rPr>
              <a:t>3	Finanzierung	</a:t>
            </a:r>
          </a:p>
          <a:p>
            <a:pPr marL="0" indent="0">
              <a:buNone/>
            </a:pPr>
            <a:r>
              <a:rPr lang="de-DE" sz="1500" b="1" cap="all" dirty="0">
                <a:latin typeface="Arial" panose="020B0604020202020204" pitchFamily="34" charset="0"/>
                <a:cs typeface="Arial" panose="020B0604020202020204" pitchFamily="34" charset="0"/>
              </a:rPr>
              <a:t>4	Handlungsempfehlungen	</a:t>
            </a:r>
          </a:p>
          <a:p>
            <a:pPr marL="0" indent="0">
              <a:buNone/>
            </a:pPr>
            <a:r>
              <a:rPr lang="de-DE" sz="1500" b="1" cap="all" dirty="0">
                <a:latin typeface="Arial" panose="020B0604020202020204" pitchFamily="34" charset="0"/>
                <a:cs typeface="Arial" panose="020B0604020202020204" pitchFamily="34" charset="0"/>
              </a:rPr>
              <a:t>5	Anlagen</a:t>
            </a:r>
          </a:p>
          <a:p>
            <a:pPr marL="0" indent="0">
              <a:buNone/>
            </a:pPr>
            <a:r>
              <a:rPr lang="de-DE" sz="1500" b="1" dirty="0">
                <a:latin typeface="Arial" panose="020B0604020202020204" pitchFamily="34" charset="0"/>
                <a:cs typeface="Arial" panose="020B0604020202020204" pitchFamily="34" charset="0"/>
              </a:rPr>
              <a:t>5.1	Aktuelle rechtliche Grundlagen	</a:t>
            </a:r>
          </a:p>
          <a:p>
            <a:pPr marL="0" indent="0">
              <a:buNone/>
            </a:pPr>
            <a:r>
              <a:rPr lang="de-DE" sz="1500" dirty="0">
                <a:latin typeface="Arial" panose="020B0604020202020204" pitchFamily="34" charset="0"/>
                <a:cs typeface="Arial" panose="020B0604020202020204" pitchFamily="34" charset="0"/>
              </a:rPr>
              <a:t>5.1.1	Operationelles Programm der EU 2014-2020	</a:t>
            </a:r>
          </a:p>
          <a:p>
            <a:pPr marL="0" indent="0">
              <a:buNone/>
            </a:pPr>
            <a:r>
              <a:rPr lang="de-DE" sz="1500" dirty="0">
                <a:latin typeface="Arial" panose="020B0604020202020204" pitchFamily="34" charset="0"/>
                <a:cs typeface="Arial" panose="020B0604020202020204" pitchFamily="34" charset="0"/>
              </a:rPr>
              <a:t>5.1.2	Kommunalvertrag zwischen Land MV und den örtlichen Trägern  	der  öffentlichen Jugendhilfe 2016- 2018	</a:t>
            </a:r>
          </a:p>
          <a:p>
            <a:pPr marL="0" indent="0">
              <a:buNone/>
            </a:pPr>
            <a:r>
              <a:rPr lang="de-DE" sz="1500" dirty="0">
                <a:latin typeface="Arial" panose="020B0604020202020204" pitchFamily="34" charset="0"/>
                <a:cs typeface="Arial" panose="020B0604020202020204" pitchFamily="34" charset="0"/>
              </a:rPr>
              <a:t>5.1.3	RL I-RL II- RL III ab 01.07.2015	</a:t>
            </a:r>
          </a:p>
          <a:p>
            <a:pPr marL="0" indent="0">
              <a:lnSpc>
                <a:spcPct val="120000"/>
              </a:lnSpc>
              <a:buNone/>
            </a:pPr>
            <a:endParaRPr lang="de-DE" sz="1500" dirty="0">
              <a:latin typeface="Arial" panose="020B0604020202020204" pitchFamily="34" charset="0"/>
              <a:cs typeface="Arial" panose="020B0604020202020204" pitchFamily="34" charset="0"/>
            </a:endParaRPr>
          </a:p>
          <a:p>
            <a:pPr marL="0" indent="0">
              <a:lnSpc>
                <a:spcPct val="120000"/>
              </a:lnSpc>
              <a:buNone/>
            </a:pPr>
            <a:r>
              <a:rPr lang="de-DE" sz="1500" dirty="0">
                <a:latin typeface="Arial" panose="020B0604020202020204" pitchFamily="34" charset="0"/>
                <a:cs typeface="Arial" panose="020B0604020202020204" pitchFamily="34" charset="0"/>
              </a:rPr>
              <a:t>	</a:t>
            </a:r>
          </a:p>
          <a:p>
            <a:endParaRPr lang="de-DE" sz="1400" dirty="0">
              <a:latin typeface="Browallia New" panose="020B0604020202020204" pitchFamily="34" charset="-34"/>
              <a:cs typeface="Browallia New" panose="020B0604020202020204" pitchFamily="34" charset="-34"/>
            </a:endParaRPr>
          </a:p>
        </p:txBody>
      </p:sp>
    </p:spTree>
    <p:extLst>
      <p:ext uri="{BB962C8B-B14F-4D97-AF65-F5344CB8AC3E}">
        <p14:creationId xmlns:p14="http://schemas.microsoft.com/office/powerpoint/2010/main" val="2165017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778098"/>
          </a:xfrm>
        </p:spPr>
        <p:txBody>
          <a:bodyPr/>
          <a:lstStyle/>
          <a:p>
            <a:r>
              <a:rPr lang="de-DE" sz="3200" dirty="0">
                <a:latin typeface="Browallia New" panose="020B0604020202020204" pitchFamily="34" charset="-34"/>
                <a:cs typeface="Browallia New" panose="020B0604020202020204" pitchFamily="34" charset="-34"/>
              </a:rPr>
              <a:t>Zielstellung</a:t>
            </a:r>
          </a:p>
        </p:txBody>
      </p:sp>
      <p:sp>
        <p:nvSpPr>
          <p:cNvPr id="3" name="Inhaltsplatzhalter 2"/>
          <p:cNvSpPr>
            <a:spLocks noGrp="1"/>
          </p:cNvSpPr>
          <p:nvPr>
            <p:ph idx="1"/>
          </p:nvPr>
        </p:nvSpPr>
        <p:spPr>
          <a:xfrm>
            <a:off x="806896" y="980728"/>
            <a:ext cx="7725544" cy="5145435"/>
          </a:xfrm>
        </p:spPr>
        <p:txBody>
          <a:bodyPr>
            <a:normAutofit/>
          </a:bodyPr>
          <a:lstStyle/>
          <a:p>
            <a:pPr marL="0" indent="0" algn="just">
              <a:buNone/>
            </a:pPr>
            <a:r>
              <a:rPr lang="de-DE" sz="1400" b="1" dirty="0">
                <a:solidFill>
                  <a:srgbClr val="007635"/>
                </a:solidFill>
                <a:latin typeface="Arial" panose="020B0604020202020204" pitchFamily="34" charset="0"/>
                <a:cs typeface="Arial" panose="020B0604020202020204" pitchFamily="34" charset="0"/>
              </a:rPr>
              <a:t>Auf der Grundlage der Jugendhilfeplanung Teil I vom 24. April 2014 hat die sozialräumliche Bedarfsplanung 2016 ff. folgende Zielstellung:</a:t>
            </a:r>
          </a:p>
          <a:p>
            <a:pPr algn="just"/>
            <a:endParaRPr lang="de-DE" sz="1400" i="1" dirty="0">
              <a:solidFill>
                <a:srgbClr val="007635"/>
              </a:solidFill>
              <a:latin typeface="Arial" panose="020B0604020202020204" pitchFamily="34" charset="0"/>
              <a:cs typeface="Arial" panose="020B0604020202020204" pitchFamily="34" charset="0"/>
            </a:endParaRPr>
          </a:p>
          <a:p>
            <a:pPr algn="just"/>
            <a:r>
              <a:rPr lang="de-DE" sz="1400" dirty="0">
                <a:solidFill>
                  <a:srgbClr val="007635"/>
                </a:solidFill>
                <a:latin typeface="Arial" panose="020B0604020202020204" pitchFamily="34" charset="0"/>
                <a:cs typeface="Arial" panose="020B0604020202020204" pitchFamily="34" charset="0"/>
              </a:rPr>
              <a:t>Analyse und Bewertung von verbindlichen Indikatoren in den einzelnen Planungs- und Sozialräumen des LK MSE.</a:t>
            </a:r>
          </a:p>
          <a:p>
            <a:pPr algn="just"/>
            <a:endParaRPr lang="de-DE" sz="1400" dirty="0">
              <a:solidFill>
                <a:srgbClr val="007635"/>
              </a:solidFill>
              <a:latin typeface="Arial" panose="020B0604020202020204" pitchFamily="34" charset="0"/>
              <a:cs typeface="Arial" panose="020B0604020202020204" pitchFamily="34" charset="0"/>
            </a:endParaRPr>
          </a:p>
          <a:p>
            <a:pPr algn="just"/>
            <a:r>
              <a:rPr lang="de-DE" sz="1400" dirty="0">
                <a:solidFill>
                  <a:srgbClr val="007635"/>
                </a:solidFill>
                <a:latin typeface="Arial" panose="020B0604020202020204" pitchFamily="34" charset="0"/>
                <a:cs typeface="Arial" panose="020B0604020202020204" pitchFamily="34" charset="0"/>
              </a:rPr>
              <a:t>Abgleich des aktuellen Bestandes von Angeboten der Leistungsbereiche §§ 11 bis 14 SGB VIII</a:t>
            </a:r>
          </a:p>
          <a:p>
            <a:pPr algn="just"/>
            <a:endParaRPr lang="de-DE" sz="1400" dirty="0">
              <a:solidFill>
                <a:srgbClr val="007635"/>
              </a:solidFill>
              <a:latin typeface="Arial" panose="020B0604020202020204" pitchFamily="34" charset="0"/>
              <a:cs typeface="Arial" panose="020B0604020202020204" pitchFamily="34" charset="0"/>
            </a:endParaRPr>
          </a:p>
          <a:p>
            <a:pPr algn="just"/>
            <a:r>
              <a:rPr lang="de-DE" sz="1400" dirty="0">
                <a:solidFill>
                  <a:srgbClr val="007635"/>
                </a:solidFill>
                <a:latin typeface="Arial" panose="020B0604020202020204" pitchFamily="34" charset="0"/>
                <a:cs typeface="Arial" panose="020B0604020202020204" pitchFamily="34" charset="0"/>
              </a:rPr>
              <a:t>Verstetigung der bestehenden Angebote der offenen Kinder- und Jugendarbeit sowie der Schul- und Jugendsozialarbeit in den jeweiligen Sozialräumen</a:t>
            </a:r>
          </a:p>
          <a:p>
            <a:pPr algn="just"/>
            <a:endParaRPr lang="de-DE" sz="1400" dirty="0">
              <a:solidFill>
                <a:srgbClr val="007635"/>
              </a:solidFill>
              <a:latin typeface="Arial" panose="020B0604020202020204" pitchFamily="34" charset="0"/>
              <a:cs typeface="Arial" panose="020B0604020202020204" pitchFamily="34" charset="0"/>
            </a:endParaRPr>
          </a:p>
          <a:p>
            <a:pPr algn="just"/>
            <a:r>
              <a:rPr lang="de-DE" sz="1400" dirty="0">
                <a:solidFill>
                  <a:srgbClr val="007635"/>
                </a:solidFill>
                <a:latin typeface="Arial" panose="020B0604020202020204" pitchFamily="34" charset="0"/>
                <a:cs typeface="Arial" panose="020B0604020202020204" pitchFamily="34" charset="0"/>
              </a:rPr>
              <a:t>Entwicklung von fehlenden Leistungsangeboten auf der Grundlage der Auswertung der festgeschriebenen Indikatoren (Soll-Ist-Abgleich Bestandsplanung und ermittelter Bedarf)</a:t>
            </a:r>
          </a:p>
          <a:p>
            <a:pPr algn="just"/>
            <a:endParaRPr lang="de-DE" sz="1400" dirty="0">
              <a:solidFill>
                <a:srgbClr val="007635"/>
              </a:solidFill>
              <a:latin typeface="Arial" panose="020B0604020202020204" pitchFamily="34" charset="0"/>
              <a:cs typeface="Arial" panose="020B0604020202020204" pitchFamily="34" charset="0"/>
            </a:endParaRPr>
          </a:p>
          <a:p>
            <a:pPr algn="just"/>
            <a:r>
              <a:rPr lang="de-DE" sz="1400" dirty="0">
                <a:solidFill>
                  <a:srgbClr val="007635"/>
                </a:solidFill>
                <a:latin typeface="Arial" panose="020B0604020202020204" pitchFamily="34" charset="0"/>
                <a:cs typeface="Arial" panose="020B0604020202020204" pitchFamily="34" charset="0"/>
              </a:rPr>
              <a:t>Nutzung der sozialräumlichen Bedarfsplanung als Grundlage für fachpolitische Entscheidungen des Jugendhilfeausschusses und des Fachamtes für das HH-Jahr 2017 (Richtlinie I und Richtlinie III des LK MSE)</a:t>
            </a:r>
          </a:p>
        </p:txBody>
      </p:sp>
      <p:sp>
        <p:nvSpPr>
          <p:cNvPr id="7" name="Datumsplatzhalter 6"/>
          <p:cNvSpPr>
            <a:spLocks noGrp="1"/>
          </p:cNvSpPr>
          <p:nvPr>
            <p:ph type="dt" sz="half" idx="10"/>
          </p:nvPr>
        </p:nvSpPr>
        <p:spPr>
          <a:xfrm>
            <a:off x="251520" y="6643072"/>
            <a:ext cx="1368152" cy="214928"/>
          </a:xfrm>
        </p:spPr>
        <p:txBody>
          <a:bodyPr/>
          <a:lstStyle/>
          <a:p>
            <a:r>
              <a:rPr lang="de-DE"/>
              <a:t>17./18.10.2016 </a:t>
            </a:r>
            <a:endParaRPr lang="de-DE" dirty="0"/>
          </a:p>
        </p:txBody>
      </p:sp>
      <p:sp>
        <p:nvSpPr>
          <p:cNvPr id="8" name="Fußzeilenplatzhalter 7"/>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4" name="Foliennummernplatzhalter 3"/>
          <p:cNvSpPr>
            <a:spLocks noGrp="1"/>
          </p:cNvSpPr>
          <p:nvPr>
            <p:ph type="sldNum" sz="quarter" idx="12"/>
          </p:nvPr>
        </p:nvSpPr>
        <p:spPr/>
        <p:txBody>
          <a:bodyPr/>
          <a:lstStyle/>
          <a:p>
            <a:fld id="{DF73761F-96FF-4465-B2FB-6E9ABF0D3980}" type="slidenum">
              <a:rPr lang="de-DE" smtClean="0"/>
              <a:t>5</a:t>
            </a:fld>
            <a:endParaRPr lang="de-DE"/>
          </a:p>
        </p:txBody>
      </p:sp>
    </p:spTree>
    <p:extLst>
      <p:ext uri="{BB962C8B-B14F-4D97-AF65-F5344CB8AC3E}">
        <p14:creationId xmlns:p14="http://schemas.microsoft.com/office/powerpoint/2010/main" val="2319457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384"/>
            <a:ext cx="8229600" cy="1143000"/>
          </a:xfrm>
        </p:spPr>
        <p:txBody>
          <a:bodyPr/>
          <a:lstStyle/>
          <a:p>
            <a:r>
              <a:rPr lang="de-DE" dirty="0"/>
              <a:t>Vorgehensweise</a:t>
            </a:r>
          </a:p>
        </p:txBody>
      </p:sp>
      <p:sp>
        <p:nvSpPr>
          <p:cNvPr id="3" name="Inhaltsplatzhalter 2"/>
          <p:cNvSpPr>
            <a:spLocks noGrp="1"/>
          </p:cNvSpPr>
          <p:nvPr>
            <p:ph idx="1"/>
          </p:nvPr>
        </p:nvSpPr>
        <p:spPr>
          <a:xfrm>
            <a:off x="539552" y="836712"/>
            <a:ext cx="8229600" cy="4525963"/>
          </a:xfrm>
        </p:spPr>
        <p:txBody>
          <a:bodyPr>
            <a:normAutofit fontScale="92500" lnSpcReduction="20000"/>
          </a:bodyPr>
          <a:lstStyle/>
          <a:p>
            <a:endParaRPr lang="de-DE" dirty="0"/>
          </a:p>
          <a:p>
            <a:pPr>
              <a:buFont typeface="+mj-lt"/>
              <a:buAutoNum type="arabicPeriod"/>
            </a:pPr>
            <a:r>
              <a:rPr lang="de-DE" sz="1800" dirty="0"/>
              <a:t>Bestandsdarstellung der Angebote gem. § 11 – 14 SGB VIII (erfasst durch einen Fragebogen)</a:t>
            </a:r>
          </a:p>
          <a:p>
            <a:pPr>
              <a:buFont typeface="+mj-lt"/>
              <a:buAutoNum type="arabicPeriod"/>
            </a:pPr>
            <a:endParaRPr lang="de-DE" sz="1800" dirty="0"/>
          </a:p>
          <a:p>
            <a:pPr>
              <a:buFont typeface="+mj-lt"/>
              <a:buAutoNum type="arabicPeriod"/>
            </a:pPr>
            <a:r>
              <a:rPr lang="de-DE" sz="1800" dirty="0"/>
              <a:t>Auswahl der Indikatoren</a:t>
            </a:r>
          </a:p>
          <a:p>
            <a:pPr>
              <a:buFont typeface="+mj-lt"/>
              <a:buAutoNum type="arabicPeriod"/>
            </a:pPr>
            <a:endParaRPr lang="de-DE" sz="1800" dirty="0"/>
          </a:p>
          <a:p>
            <a:pPr lvl="1"/>
            <a:r>
              <a:rPr lang="de-DE" sz="1600" dirty="0">
                <a:latin typeface="Arial" panose="020B0604020202020204" pitchFamily="34" charset="0"/>
                <a:cs typeface="Arial" panose="020B0604020202020204" pitchFamily="34" charset="0"/>
              </a:rPr>
              <a:t>Bevölkerung nach Altersgruppen </a:t>
            </a:r>
          </a:p>
          <a:p>
            <a:pPr lvl="1"/>
            <a:r>
              <a:rPr lang="de-DE" sz="1600" dirty="0">
                <a:latin typeface="Arial" panose="020B0604020202020204" pitchFamily="34" charset="0"/>
                <a:cs typeface="Arial" panose="020B0604020202020204" pitchFamily="34" charset="0"/>
              </a:rPr>
              <a:t>Geburtenrate </a:t>
            </a:r>
          </a:p>
          <a:p>
            <a:pPr lvl="1"/>
            <a:r>
              <a:rPr lang="de-DE" sz="1600" dirty="0">
                <a:latin typeface="Arial" panose="020B0604020202020204" pitchFamily="34" charset="0"/>
                <a:cs typeface="Arial" panose="020B0604020202020204" pitchFamily="34" charset="0"/>
              </a:rPr>
              <a:t>Minderjährige in Bedarfsgemeinschaften</a:t>
            </a:r>
          </a:p>
          <a:p>
            <a:pPr lvl="1"/>
            <a:r>
              <a:rPr lang="de-DE" sz="1600" dirty="0">
                <a:latin typeface="Arial" panose="020B0604020202020204" pitchFamily="34" charset="0"/>
                <a:cs typeface="Arial" panose="020B0604020202020204" pitchFamily="34" charset="0"/>
              </a:rPr>
              <a:t>Fallzahlen im Bereich Hilfen zur Erziehung </a:t>
            </a:r>
          </a:p>
          <a:p>
            <a:pPr lvl="1"/>
            <a:r>
              <a:rPr lang="de-DE" sz="1600" dirty="0">
                <a:latin typeface="Arial" panose="020B0604020202020204" pitchFamily="34" charset="0"/>
                <a:cs typeface="Arial" panose="020B0604020202020204" pitchFamily="34" charset="0"/>
              </a:rPr>
              <a:t>Fallzahlen im Bereich Jugendgerichtshilfe </a:t>
            </a:r>
          </a:p>
          <a:p>
            <a:pPr lvl="1"/>
            <a:r>
              <a:rPr lang="de-DE" sz="1600" dirty="0">
                <a:latin typeface="Arial" panose="020B0604020202020204" pitchFamily="34" charset="0"/>
                <a:cs typeface="Arial" panose="020B0604020202020204" pitchFamily="34" charset="0"/>
              </a:rPr>
              <a:t>Arbeitslosigkeit/Jugendarbeitslosigkeit</a:t>
            </a:r>
          </a:p>
          <a:p>
            <a:pPr lvl="1"/>
            <a:r>
              <a:rPr lang="de-DE" sz="1600" dirty="0">
                <a:latin typeface="Arial" panose="020B0604020202020204" pitchFamily="34" charset="0"/>
                <a:cs typeface="Arial" panose="020B0604020202020204" pitchFamily="34" charset="0"/>
              </a:rPr>
              <a:t>Migration</a:t>
            </a:r>
          </a:p>
          <a:p>
            <a:pPr lvl="1"/>
            <a:r>
              <a:rPr lang="de-DE" sz="1600" dirty="0"/>
              <a:t>Schulabgänger/-absolventen</a:t>
            </a:r>
          </a:p>
          <a:p>
            <a:pPr lvl="1"/>
            <a:r>
              <a:rPr lang="de-DE" sz="1600" dirty="0">
                <a:latin typeface="Arial" panose="020B0604020202020204" pitchFamily="34" charset="0"/>
                <a:cs typeface="Arial" panose="020B0604020202020204" pitchFamily="34" charset="0"/>
              </a:rPr>
              <a:t>Schulentwicklungsplanung</a:t>
            </a:r>
          </a:p>
          <a:p>
            <a:pPr marL="457200" lvl="1" indent="0">
              <a:buNone/>
            </a:pPr>
            <a:endParaRPr lang="de-DE" sz="1600" dirty="0">
              <a:latin typeface="Arial" panose="020B0604020202020204" pitchFamily="34" charset="0"/>
              <a:cs typeface="Arial" panose="020B0604020202020204" pitchFamily="34" charset="0"/>
            </a:endParaRPr>
          </a:p>
          <a:p>
            <a:pPr marL="0" indent="0">
              <a:buNone/>
            </a:pPr>
            <a:r>
              <a:rPr lang="de-DE" sz="1800" dirty="0">
                <a:latin typeface="Arial" panose="020B0604020202020204" pitchFamily="34" charset="0"/>
                <a:cs typeface="Arial" panose="020B0604020202020204" pitchFamily="34" charset="0"/>
              </a:rPr>
              <a:t>3. </a:t>
            </a:r>
            <a:r>
              <a:rPr lang="de-DE" sz="1800" dirty="0"/>
              <a:t>    Betrachtung jedes Indikators im Rahmen der Bedarfsanalyse</a:t>
            </a:r>
          </a:p>
          <a:p>
            <a:pPr marL="0" indent="0">
              <a:buNone/>
            </a:pPr>
            <a:endParaRPr lang="de-DE" dirty="0">
              <a:latin typeface="Arial" panose="020B0604020202020204" pitchFamily="34" charset="0"/>
              <a:cs typeface="Arial" panose="020B0604020202020204" pitchFamily="34" charset="0"/>
            </a:endParaRPr>
          </a:p>
          <a:p>
            <a:pPr>
              <a:buFont typeface="+mj-lt"/>
              <a:buAutoNum type="arabicPeriod"/>
            </a:pPr>
            <a:endParaRPr lang="de-DE" sz="1800" dirty="0"/>
          </a:p>
          <a:p>
            <a:pPr>
              <a:buFont typeface="+mj-lt"/>
              <a:buAutoNum type="arabicPeriod"/>
            </a:pPr>
            <a:endParaRPr lang="de-DE" sz="1800" dirty="0"/>
          </a:p>
          <a:p>
            <a:pPr>
              <a:buFont typeface="+mj-lt"/>
              <a:buAutoNum type="arabicPeriod"/>
            </a:pPr>
            <a:endParaRPr lang="de-DE" sz="1800" dirty="0"/>
          </a:p>
          <a:p>
            <a:endParaRPr lang="de-DE" dirty="0"/>
          </a:p>
          <a:p>
            <a:pPr marL="0" indent="0">
              <a:buNone/>
            </a:pPr>
            <a:endParaRPr lang="de-DE" dirty="0"/>
          </a:p>
          <a:p>
            <a:endParaRPr lang="de-DE" dirty="0"/>
          </a:p>
          <a:p>
            <a:endParaRPr lang="de-DE" dirty="0"/>
          </a:p>
        </p:txBody>
      </p:sp>
      <p:sp>
        <p:nvSpPr>
          <p:cNvPr id="4" name="Datumsplatzhalter 3"/>
          <p:cNvSpPr>
            <a:spLocks noGrp="1"/>
          </p:cNvSpPr>
          <p:nvPr>
            <p:ph type="dt" sz="half" idx="10"/>
          </p:nvPr>
        </p:nvSpPr>
        <p:spPr>
          <a:xfrm>
            <a:off x="251520" y="6643072"/>
            <a:ext cx="1656184" cy="214928"/>
          </a:xfrm>
        </p:spPr>
        <p:txBody>
          <a:bodyPr/>
          <a:lstStyle/>
          <a:p>
            <a:r>
              <a:rPr lang="de-DE"/>
              <a:t>17./18.10.2016 </a:t>
            </a:r>
            <a:endParaRPr lang="de-DE" dirty="0"/>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6</a:t>
            </a:fld>
            <a:endParaRPr lang="de-DE" dirty="0"/>
          </a:p>
        </p:txBody>
      </p:sp>
    </p:spTree>
    <p:extLst>
      <p:ext uri="{BB962C8B-B14F-4D97-AF65-F5344CB8AC3E}">
        <p14:creationId xmlns:p14="http://schemas.microsoft.com/office/powerpoint/2010/main" val="3237633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274638"/>
            <a:ext cx="8640960" cy="634082"/>
          </a:xfrm>
        </p:spPr>
        <p:txBody>
          <a:bodyPr/>
          <a:lstStyle/>
          <a:p>
            <a:pPr marL="0" indent="0"/>
            <a:r>
              <a:rPr lang="de-DE" sz="1800" dirty="0"/>
              <a:t>4. Gewichtung der Indikatoren hinsichtlich des Grades, in dem auf sie gewirkt werden kann in hoch (Priorität I), mittel (Priorität II) und gering (Priorität III)</a:t>
            </a:r>
          </a:p>
        </p:txBody>
      </p:sp>
      <p:graphicFrame>
        <p:nvGraphicFramePr>
          <p:cNvPr id="11" name="Inhaltsplatzhalter 10"/>
          <p:cNvGraphicFramePr>
            <a:graphicFrameLocks noGrp="1"/>
          </p:cNvGraphicFramePr>
          <p:nvPr>
            <p:ph idx="1"/>
            <p:extLst>
              <p:ext uri="{D42A27DB-BD31-4B8C-83A1-F6EECF244321}">
                <p14:modId xmlns:p14="http://schemas.microsoft.com/office/powerpoint/2010/main" val="663964469"/>
              </p:ext>
            </p:extLst>
          </p:nvPr>
        </p:nvGraphicFramePr>
        <p:xfrm>
          <a:off x="1292755" y="2198365"/>
          <a:ext cx="6762494" cy="3174851"/>
        </p:xfrm>
        <a:graphic>
          <a:graphicData uri="http://schemas.openxmlformats.org/drawingml/2006/table">
            <a:tbl>
              <a:tblPr firstRow="1" firstCol="1" bandRow="1">
                <a:tableStyleId>{F5AB1C69-6EDB-4FF4-983F-18BD219EF322}</a:tableStyleId>
              </a:tblPr>
              <a:tblGrid>
                <a:gridCol w="2751804">
                  <a:extLst>
                    <a:ext uri="{9D8B030D-6E8A-4147-A177-3AD203B41FA5}">
                      <a16:colId xmlns:a16="http://schemas.microsoft.com/office/drawing/2014/main" val="20000"/>
                    </a:ext>
                  </a:extLst>
                </a:gridCol>
                <a:gridCol w="1408789">
                  <a:extLst>
                    <a:ext uri="{9D8B030D-6E8A-4147-A177-3AD203B41FA5}">
                      <a16:colId xmlns:a16="http://schemas.microsoft.com/office/drawing/2014/main" val="20001"/>
                    </a:ext>
                  </a:extLst>
                </a:gridCol>
                <a:gridCol w="1084508">
                  <a:extLst>
                    <a:ext uri="{9D8B030D-6E8A-4147-A177-3AD203B41FA5}">
                      <a16:colId xmlns:a16="http://schemas.microsoft.com/office/drawing/2014/main" val="20002"/>
                    </a:ext>
                  </a:extLst>
                </a:gridCol>
                <a:gridCol w="1517393">
                  <a:extLst>
                    <a:ext uri="{9D8B030D-6E8A-4147-A177-3AD203B41FA5}">
                      <a16:colId xmlns:a16="http://schemas.microsoft.com/office/drawing/2014/main" val="20003"/>
                    </a:ext>
                  </a:extLst>
                </a:gridCol>
              </a:tblGrid>
              <a:tr h="487438">
                <a:tc>
                  <a:txBody>
                    <a:bodyPr/>
                    <a:lstStyle/>
                    <a:p>
                      <a:pPr>
                        <a:lnSpc>
                          <a:spcPct val="115000"/>
                        </a:lnSpc>
                        <a:spcAft>
                          <a:spcPts val="0"/>
                        </a:spcAft>
                        <a:tabLst>
                          <a:tab pos="1518285" algn="l"/>
                        </a:tabLst>
                      </a:pPr>
                      <a:r>
                        <a:rPr lang="de-DE" sz="1000" dirty="0">
                          <a:effectLst/>
                        </a:rPr>
                        <a:t>Indikator</a:t>
                      </a:r>
                      <a:endParaRPr lang="de-DE" sz="1200" dirty="0">
                        <a:effectLst/>
                        <a:latin typeface="Arial"/>
                        <a:ea typeface="Arial"/>
                        <a:cs typeface="Times New Roman"/>
                      </a:endParaRPr>
                    </a:p>
                  </a:txBody>
                  <a:tcPr marL="68580" marR="68580" marT="0" marB="0"/>
                </a:tc>
                <a:tc>
                  <a:txBody>
                    <a:bodyPr/>
                    <a:lstStyle/>
                    <a:p>
                      <a:pPr>
                        <a:lnSpc>
                          <a:spcPct val="115000"/>
                        </a:lnSpc>
                        <a:spcAft>
                          <a:spcPts val="0"/>
                        </a:spcAft>
                        <a:tabLst>
                          <a:tab pos="1518285" algn="l"/>
                        </a:tabLst>
                      </a:pPr>
                      <a:r>
                        <a:rPr lang="de-DE" sz="1000" dirty="0">
                          <a:effectLst/>
                        </a:rPr>
                        <a:t>Index</a:t>
                      </a:r>
                      <a:endParaRPr lang="de-DE" sz="1200" dirty="0">
                        <a:effectLst/>
                        <a:latin typeface="Arial"/>
                        <a:ea typeface="Arial"/>
                        <a:cs typeface="Times New Roman"/>
                      </a:endParaRPr>
                    </a:p>
                  </a:txBody>
                  <a:tcPr marL="68580" marR="68580" marT="0" marB="0"/>
                </a:tc>
                <a:tc>
                  <a:txBody>
                    <a:bodyPr/>
                    <a:lstStyle/>
                    <a:p>
                      <a:pPr>
                        <a:lnSpc>
                          <a:spcPct val="115000"/>
                        </a:lnSpc>
                        <a:spcAft>
                          <a:spcPts val="0"/>
                        </a:spcAft>
                        <a:tabLst>
                          <a:tab pos="1518285" algn="l"/>
                        </a:tabLst>
                      </a:pPr>
                      <a:r>
                        <a:rPr lang="de-DE" sz="1000" dirty="0">
                          <a:effectLst/>
                        </a:rPr>
                        <a:t>Wertung/</a:t>
                      </a:r>
                      <a:endParaRPr lang="de-DE" sz="1200" dirty="0">
                        <a:effectLst/>
                      </a:endParaRPr>
                    </a:p>
                    <a:p>
                      <a:pPr>
                        <a:lnSpc>
                          <a:spcPct val="115000"/>
                        </a:lnSpc>
                        <a:spcAft>
                          <a:spcPts val="0"/>
                        </a:spcAft>
                        <a:tabLst>
                          <a:tab pos="1518285" algn="l"/>
                        </a:tabLst>
                      </a:pPr>
                      <a:r>
                        <a:rPr lang="de-DE" sz="1000" dirty="0">
                          <a:effectLst/>
                        </a:rPr>
                        <a:t>Gewichtung</a:t>
                      </a:r>
                      <a:endParaRPr lang="de-DE" sz="1200" dirty="0">
                        <a:effectLst/>
                        <a:latin typeface="Arial"/>
                        <a:ea typeface="Arial"/>
                        <a:cs typeface="Times New Roman"/>
                      </a:endParaRPr>
                    </a:p>
                  </a:txBody>
                  <a:tcPr marL="68580" marR="68580" marT="0" marB="0"/>
                </a:tc>
                <a:tc>
                  <a:txBody>
                    <a:bodyPr/>
                    <a:lstStyle/>
                    <a:p>
                      <a:pPr>
                        <a:lnSpc>
                          <a:spcPct val="115000"/>
                        </a:lnSpc>
                        <a:spcAft>
                          <a:spcPts val="0"/>
                        </a:spcAft>
                        <a:tabLst>
                          <a:tab pos="1518285" algn="l"/>
                        </a:tabLst>
                      </a:pPr>
                      <a:r>
                        <a:rPr lang="de-DE" sz="1000">
                          <a:effectLst/>
                        </a:rPr>
                        <a:t>Priorität</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0"/>
                  </a:ext>
                </a:extLst>
              </a:tr>
              <a:tr h="741931">
                <a:tc>
                  <a:txBody>
                    <a:bodyPr/>
                    <a:lstStyle/>
                    <a:p>
                      <a:pPr>
                        <a:lnSpc>
                          <a:spcPct val="115000"/>
                        </a:lnSpc>
                        <a:spcAft>
                          <a:spcPts val="0"/>
                        </a:spcAft>
                        <a:tabLst>
                          <a:tab pos="1518285" algn="l"/>
                        </a:tabLst>
                      </a:pPr>
                      <a:r>
                        <a:rPr lang="de-DE" sz="1000" dirty="0">
                          <a:effectLst/>
                        </a:rPr>
                        <a:t>Bevölkerung nach Altersgruppen</a:t>
                      </a:r>
                      <a:endParaRPr lang="de-DE" sz="1200" dirty="0">
                        <a:effectLst/>
                      </a:endParaRPr>
                    </a:p>
                    <a:p>
                      <a:pPr>
                        <a:lnSpc>
                          <a:spcPct val="115000"/>
                        </a:lnSpc>
                        <a:spcAft>
                          <a:spcPts val="0"/>
                        </a:spcAft>
                        <a:tabLst>
                          <a:tab pos="1518285" algn="l"/>
                        </a:tabLst>
                      </a:pPr>
                      <a:r>
                        <a:rPr lang="de-DE" sz="1000" dirty="0">
                          <a:effectLst/>
                        </a:rPr>
                        <a:t>Migration</a:t>
                      </a:r>
                      <a:endParaRPr lang="de-DE" sz="1200" dirty="0">
                        <a:effectLst/>
                      </a:endParaRPr>
                    </a:p>
                    <a:p>
                      <a:pPr>
                        <a:lnSpc>
                          <a:spcPct val="115000"/>
                        </a:lnSpc>
                        <a:spcAft>
                          <a:spcPts val="0"/>
                        </a:spcAft>
                        <a:tabLst>
                          <a:tab pos="1518285" algn="l"/>
                        </a:tabLst>
                      </a:pPr>
                      <a:r>
                        <a:rPr lang="de-DE" sz="1000" dirty="0">
                          <a:effectLst/>
                        </a:rPr>
                        <a:t>Geburtenrate</a:t>
                      </a:r>
                      <a:endParaRPr lang="de-DE" sz="1200" dirty="0">
                        <a:effectLst/>
                        <a:latin typeface="Arial"/>
                        <a:ea typeface="Arial"/>
                        <a:cs typeface="Times New Roman"/>
                      </a:endParaRPr>
                    </a:p>
                  </a:txBody>
                  <a:tcPr marL="68580" marR="68580" marT="0" marB="0"/>
                </a:tc>
                <a:tc>
                  <a:txBody>
                    <a:bodyPr/>
                    <a:lstStyle/>
                    <a:p>
                      <a:pPr algn="ctr">
                        <a:lnSpc>
                          <a:spcPct val="115000"/>
                        </a:lnSpc>
                        <a:spcAft>
                          <a:spcPts val="0"/>
                        </a:spcAft>
                        <a:tabLst>
                          <a:tab pos="1518285" algn="l"/>
                        </a:tabLst>
                      </a:pPr>
                      <a:r>
                        <a:rPr lang="de-DE" sz="1000" dirty="0">
                          <a:effectLst/>
                        </a:rPr>
                        <a:t>Strukturindex</a:t>
                      </a:r>
                      <a:endParaRPr lang="de-DE" sz="1200" dirty="0">
                        <a:effectLst/>
                        <a:latin typeface="Arial"/>
                        <a:ea typeface="Arial"/>
                        <a:cs typeface="Times New Roman"/>
                      </a:endParaRPr>
                    </a:p>
                  </a:txBody>
                  <a:tcPr marL="68580" marR="68580" marT="0" marB="0" anchor="ctr"/>
                </a:tc>
                <a:tc>
                  <a:txBody>
                    <a:bodyPr/>
                    <a:lstStyle/>
                    <a:p>
                      <a:pPr>
                        <a:lnSpc>
                          <a:spcPct val="115000"/>
                        </a:lnSpc>
                        <a:spcAft>
                          <a:spcPts val="0"/>
                        </a:spcAft>
                        <a:tabLst>
                          <a:tab pos="1518285" algn="l"/>
                        </a:tabLst>
                      </a:pPr>
                      <a:r>
                        <a:rPr lang="de-DE" sz="1000">
                          <a:effectLst/>
                        </a:rPr>
                        <a:t>gering</a:t>
                      </a:r>
                      <a:endParaRPr lang="de-DE" sz="1200">
                        <a:effectLst/>
                      </a:endParaRPr>
                    </a:p>
                    <a:p>
                      <a:pPr>
                        <a:lnSpc>
                          <a:spcPct val="115000"/>
                        </a:lnSpc>
                        <a:spcAft>
                          <a:spcPts val="0"/>
                        </a:spcAft>
                        <a:tabLst>
                          <a:tab pos="1518285" algn="l"/>
                        </a:tabLst>
                      </a:pPr>
                      <a:r>
                        <a:rPr lang="de-DE" sz="1000">
                          <a:effectLst/>
                        </a:rPr>
                        <a:t>gering</a:t>
                      </a:r>
                      <a:endParaRPr lang="de-DE" sz="1200">
                        <a:effectLst/>
                      </a:endParaRPr>
                    </a:p>
                    <a:p>
                      <a:pPr>
                        <a:lnSpc>
                          <a:spcPct val="115000"/>
                        </a:lnSpc>
                        <a:spcAft>
                          <a:spcPts val="0"/>
                        </a:spcAft>
                        <a:tabLst>
                          <a:tab pos="1518285" algn="l"/>
                        </a:tabLst>
                      </a:pPr>
                      <a:r>
                        <a:rPr lang="de-DE" sz="1000">
                          <a:effectLst/>
                        </a:rPr>
                        <a:t>gering</a:t>
                      </a:r>
                      <a:endParaRPr lang="de-DE" sz="1200">
                        <a:effectLst/>
                        <a:latin typeface="Arial"/>
                        <a:ea typeface="Arial"/>
                        <a:cs typeface="Times New Roman"/>
                      </a:endParaRPr>
                    </a:p>
                  </a:txBody>
                  <a:tcPr marL="68580" marR="68580" marT="0" marB="0"/>
                </a:tc>
                <a:tc>
                  <a:txBody>
                    <a:bodyPr/>
                    <a:lstStyle/>
                    <a:p>
                      <a:pPr>
                        <a:lnSpc>
                          <a:spcPct val="115000"/>
                        </a:lnSpc>
                        <a:spcAft>
                          <a:spcPts val="0"/>
                        </a:spcAft>
                        <a:tabLst>
                          <a:tab pos="1518285" algn="l"/>
                        </a:tabLst>
                      </a:pPr>
                      <a:r>
                        <a:rPr lang="de-DE" sz="1000">
                          <a:effectLst/>
                        </a:rPr>
                        <a:t>III</a:t>
                      </a:r>
                      <a:endParaRPr lang="de-DE" sz="1200">
                        <a:effectLst/>
                      </a:endParaRPr>
                    </a:p>
                    <a:p>
                      <a:pPr>
                        <a:lnSpc>
                          <a:spcPct val="115000"/>
                        </a:lnSpc>
                        <a:spcAft>
                          <a:spcPts val="0"/>
                        </a:spcAft>
                        <a:tabLst>
                          <a:tab pos="1518285" algn="l"/>
                        </a:tabLst>
                      </a:pPr>
                      <a:r>
                        <a:rPr lang="de-DE" sz="1000">
                          <a:effectLst/>
                        </a:rPr>
                        <a:t>III</a:t>
                      </a:r>
                      <a:endParaRPr lang="de-DE" sz="1200">
                        <a:effectLst/>
                      </a:endParaRPr>
                    </a:p>
                    <a:p>
                      <a:pPr>
                        <a:lnSpc>
                          <a:spcPct val="115000"/>
                        </a:lnSpc>
                        <a:spcAft>
                          <a:spcPts val="0"/>
                        </a:spcAft>
                        <a:tabLst>
                          <a:tab pos="1518285" algn="l"/>
                        </a:tabLst>
                      </a:pPr>
                      <a:r>
                        <a:rPr lang="de-DE" sz="1000">
                          <a:effectLst/>
                        </a:rPr>
                        <a:t>III</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1"/>
                  </a:ext>
                </a:extLst>
              </a:tr>
              <a:tr h="741931">
                <a:tc>
                  <a:txBody>
                    <a:bodyPr/>
                    <a:lstStyle/>
                    <a:p>
                      <a:pPr>
                        <a:lnSpc>
                          <a:spcPct val="115000"/>
                        </a:lnSpc>
                        <a:spcAft>
                          <a:spcPts val="0"/>
                        </a:spcAft>
                        <a:tabLst>
                          <a:tab pos="1518285" algn="l"/>
                        </a:tabLst>
                      </a:pPr>
                      <a:r>
                        <a:rPr lang="de-DE" sz="1000">
                          <a:effectLst/>
                        </a:rPr>
                        <a:t>Jugendarbeitslosigkeit</a:t>
                      </a:r>
                      <a:endParaRPr lang="de-DE" sz="1200">
                        <a:effectLst/>
                      </a:endParaRPr>
                    </a:p>
                    <a:p>
                      <a:pPr>
                        <a:lnSpc>
                          <a:spcPct val="115000"/>
                        </a:lnSpc>
                        <a:spcAft>
                          <a:spcPts val="0"/>
                        </a:spcAft>
                        <a:tabLst>
                          <a:tab pos="1518285" algn="l"/>
                        </a:tabLst>
                      </a:pPr>
                      <a:r>
                        <a:rPr lang="de-DE" sz="1000">
                          <a:effectLst/>
                        </a:rPr>
                        <a:t>Minderjährige in Bedarfsgemeinschaften</a:t>
                      </a:r>
                      <a:endParaRPr lang="de-DE" sz="1200">
                        <a:effectLst/>
                        <a:latin typeface="Arial"/>
                        <a:ea typeface="Arial"/>
                        <a:cs typeface="Times New Roman"/>
                      </a:endParaRPr>
                    </a:p>
                  </a:txBody>
                  <a:tcPr marL="68580" marR="68580" marT="0" marB="0"/>
                </a:tc>
                <a:tc>
                  <a:txBody>
                    <a:bodyPr/>
                    <a:lstStyle/>
                    <a:p>
                      <a:pPr algn="ctr">
                        <a:lnSpc>
                          <a:spcPct val="115000"/>
                        </a:lnSpc>
                        <a:spcAft>
                          <a:spcPts val="0"/>
                        </a:spcAft>
                        <a:tabLst>
                          <a:tab pos="1518285" algn="l"/>
                        </a:tabLst>
                      </a:pPr>
                      <a:r>
                        <a:rPr lang="de-DE" sz="1000">
                          <a:effectLst/>
                        </a:rPr>
                        <a:t>Sozialindex</a:t>
                      </a:r>
                      <a:endParaRPr lang="de-DE" sz="1200">
                        <a:effectLst/>
                        <a:latin typeface="Arial"/>
                        <a:ea typeface="Arial"/>
                        <a:cs typeface="Times New Roman"/>
                      </a:endParaRPr>
                    </a:p>
                  </a:txBody>
                  <a:tcPr marL="68580" marR="68580" marT="0" marB="0" anchor="ctr"/>
                </a:tc>
                <a:tc>
                  <a:txBody>
                    <a:bodyPr/>
                    <a:lstStyle/>
                    <a:p>
                      <a:pPr>
                        <a:lnSpc>
                          <a:spcPct val="115000"/>
                        </a:lnSpc>
                        <a:spcAft>
                          <a:spcPts val="0"/>
                        </a:spcAft>
                        <a:tabLst>
                          <a:tab pos="1518285" algn="l"/>
                        </a:tabLst>
                      </a:pPr>
                      <a:r>
                        <a:rPr lang="de-DE" sz="1000">
                          <a:effectLst/>
                        </a:rPr>
                        <a:t>hoch</a:t>
                      </a:r>
                      <a:endParaRPr lang="de-DE" sz="1200">
                        <a:effectLst/>
                      </a:endParaRPr>
                    </a:p>
                    <a:p>
                      <a:pPr>
                        <a:lnSpc>
                          <a:spcPct val="115000"/>
                        </a:lnSpc>
                        <a:spcAft>
                          <a:spcPts val="0"/>
                        </a:spcAft>
                        <a:tabLst>
                          <a:tab pos="1518285" algn="l"/>
                        </a:tabLst>
                      </a:pPr>
                      <a:r>
                        <a:rPr lang="de-DE" sz="1000">
                          <a:effectLst/>
                        </a:rPr>
                        <a:t>hoch</a:t>
                      </a:r>
                      <a:endParaRPr lang="de-DE" sz="1200">
                        <a:effectLst/>
                        <a:latin typeface="Arial"/>
                        <a:ea typeface="Arial"/>
                        <a:cs typeface="Times New Roman"/>
                      </a:endParaRPr>
                    </a:p>
                  </a:txBody>
                  <a:tcPr marL="68580" marR="68580" marT="0" marB="0"/>
                </a:tc>
                <a:tc>
                  <a:txBody>
                    <a:bodyPr/>
                    <a:lstStyle/>
                    <a:p>
                      <a:pPr>
                        <a:lnSpc>
                          <a:spcPct val="115000"/>
                        </a:lnSpc>
                        <a:spcAft>
                          <a:spcPts val="0"/>
                        </a:spcAft>
                        <a:tabLst>
                          <a:tab pos="1518285" algn="l"/>
                        </a:tabLst>
                      </a:pPr>
                      <a:r>
                        <a:rPr lang="de-DE" sz="1000">
                          <a:effectLst/>
                        </a:rPr>
                        <a:t>I</a:t>
                      </a:r>
                      <a:endParaRPr lang="de-DE" sz="1200">
                        <a:effectLst/>
                      </a:endParaRPr>
                    </a:p>
                    <a:p>
                      <a:pPr>
                        <a:lnSpc>
                          <a:spcPct val="115000"/>
                        </a:lnSpc>
                        <a:spcAft>
                          <a:spcPts val="0"/>
                        </a:spcAft>
                        <a:tabLst>
                          <a:tab pos="1518285" algn="l"/>
                        </a:tabLst>
                      </a:pPr>
                      <a:r>
                        <a:rPr lang="de-DE" sz="1000">
                          <a:effectLst/>
                        </a:rPr>
                        <a:t>I</a:t>
                      </a:r>
                      <a:endParaRPr lang="de-DE" sz="1200">
                        <a:effectLst/>
                        <a:latin typeface="Arial"/>
                        <a:ea typeface="Arial"/>
                        <a:cs typeface="Times New Roman"/>
                      </a:endParaRPr>
                    </a:p>
                  </a:txBody>
                  <a:tcPr marL="68580" marR="68580" marT="0" marB="0"/>
                </a:tc>
                <a:extLst>
                  <a:ext uri="{0D108BD9-81ED-4DB2-BD59-A6C34878D82A}">
                    <a16:rowId xmlns:a16="http://schemas.microsoft.com/office/drawing/2014/main" val="10002"/>
                  </a:ext>
                </a:extLst>
              </a:tr>
              <a:tr h="741931">
                <a:tc>
                  <a:txBody>
                    <a:bodyPr/>
                    <a:lstStyle/>
                    <a:p>
                      <a:pPr>
                        <a:lnSpc>
                          <a:spcPct val="115000"/>
                        </a:lnSpc>
                        <a:spcAft>
                          <a:spcPts val="0"/>
                        </a:spcAft>
                        <a:tabLst>
                          <a:tab pos="1518285" algn="l"/>
                        </a:tabLst>
                      </a:pPr>
                      <a:r>
                        <a:rPr lang="de-DE" sz="1000" dirty="0">
                          <a:effectLst/>
                        </a:rPr>
                        <a:t>Fallzahlen </a:t>
                      </a:r>
                      <a:r>
                        <a:rPr lang="de-DE" sz="1000" dirty="0" err="1">
                          <a:effectLst/>
                        </a:rPr>
                        <a:t>HzE</a:t>
                      </a:r>
                      <a:endParaRPr lang="de-DE" sz="1200" dirty="0">
                        <a:effectLst/>
                      </a:endParaRPr>
                    </a:p>
                    <a:p>
                      <a:pPr>
                        <a:lnSpc>
                          <a:spcPct val="115000"/>
                        </a:lnSpc>
                        <a:spcAft>
                          <a:spcPts val="0"/>
                        </a:spcAft>
                        <a:tabLst>
                          <a:tab pos="1518285" algn="l"/>
                        </a:tabLst>
                      </a:pPr>
                      <a:r>
                        <a:rPr lang="de-DE" sz="1000" dirty="0">
                          <a:effectLst/>
                        </a:rPr>
                        <a:t>Fallzahlen Jugendgerichtshilfe</a:t>
                      </a:r>
                      <a:endParaRPr lang="de-DE" sz="1200" dirty="0">
                        <a:effectLst/>
                      </a:endParaRPr>
                    </a:p>
                    <a:p>
                      <a:pPr>
                        <a:lnSpc>
                          <a:spcPct val="115000"/>
                        </a:lnSpc>
                        <a:spcAft>
                          <a:spcPts val="0"/>
                        </a:spcAft>
                        <a:tabLst>
                          <a:tab pos="1518285" algn="l"/>
                        </a:tabLst>
                      </a:pPr>
                      <a:r>
                        <a:rPr lang="de-DE" sz="1000" dirty="0">
                          <a:effectLst/>
                        </a:rPr>
                        <a:t>Schulabgänger/-absolventen*</a:t>
                      </a:r>
                      <a:endParaRPr lang="de-DE" sz="1200" dirty="0">
                        <a:effectLst/>
                        <a:latin typeface="Arial"/>
                        <a:ea typeface="Arial"/>
                        <a:cs typeface="Times New Roman"/>
                      </a:endParaRPr>
                    </a:p>
                  </a:txBody>
                  <a:tcPr marL="68580" marR="68580" marT="0" marB="0"/>
                </a:tc>
                <a:tc>
                  <a:txBody>
                    <a:bodyPr/>
                    <a:lstStyle/>
                    <a:p>
                      <a:pPr algn="ctr">
                        <a:lnSpc>
                          <a:spcPct val="115000"/>
                        </a:lnSpc>
                        <a:spcAft>
                          <a:spcPts val="0"/>
                        </a:spcAft>
                        <a:tabLst>
                          <a:tab pos="1518285" algn="l"/>
                        </a:tabLst>
                      </a:pPr>
                      <a:r>
                        <a:rPr lang="de-DE" sz="1000">
                          <a:effectLst/>
                        </a:rPr>
                        <a:t>Jugendhilfe- und Bildungsindex</a:t>
                      </a:r>
                      <a:endParaRPr lang="de-DE" sz="1200">
                        <a:effectLst/>
                        <a:latin typeface="Arial"/>
                        <a:ea typeface="Arial"/>
                        <a:cs typeface="Times New Roman"/>
                      </a:endParaRPr>
                    </a:p>
                  </a:txBody>
                  <a:tcPr marL="68580" marR="68580" marT="0" marB="0" anchor="ctr"/>
                </a:tc>
                <a:tc>
                  <a:txBody>
                    <a:bodyPr/>
                    <a:lstStyle/>
                    <a:p>
                      <a:pPr>
                        <a:lnSpc>
                          <a:spcPct val="115000"/>
                        </a:lnSpc>
                        <a:spcAft>
                          <a:spcPts val="0"/>
                        </a:spcAft>
                        <a:tabLst>
                          <a:tab pos="1518285" algn="l"/>
                        </a:tabLst>
                      </a:pPr>
                      <a:r>
                        <a:rPr lang="de-DE" sz="1000">
                          <a:effectLst/>
                        </a:rPr>
                        <a:t>hoch</a:t>
                      </a:r>
                      <a:endParaRPr lang="de-DE" sz="1200">
                        <a:effectLst/>
                      </a:endParaRPr>
                    </a:p>
                    <a:p>
                      <a:pPr>
                        <a:lnSpc>
                          <a:spcPct val="115000"/>
                        </a:lnSpc>
                        <a:spcAft>
                          <a:spcPts val="0"/>
                        </a:spcAft>
                        <a:tabLst>
                          <a:tab pos="1518285" algn="l"/>
                        </a:tabLst>
                      </a:pPr>
                      <a:r>
                        <a:rPr lang="de-DE" sz="1000">
                          <a:effectLst/>
                        </a:rPr>
                        <a:t>mittel-hoch</a:t>
                      </a:r>
                      <a:endParaRPr lang="de-DE" sz="1200">
                        <a:effectLst/>
                      </a:endParaRPr>
                    </a:p>
                    <a:p>
                      <a:pPr>
                        <a:lnSpc>
                          <a:spcPct val="115000"/>
                        </a:lnSpc>
                        <a:spcAft>
                          <a:spcPts val="0"/>
                        </a:spcAft>
                        <a:tabLst>
                          <a:tab pos="1518285" algn="l"/>
                        </a:tabLst>
                      </a:pPr>
                      <a:r>
                        <a:rPr lang="de-DE" sz="1000">
                          <a:effectLst/>
                        </a:rPr>
                        <a:t>hoch</a:t>
                      </a:r>
                      <a:endParaRPr lang="de-DE" sz="1200">
                        <a:effectLst/>
                        <a:latin typeface="Arial"/>
                        <a:ea typeface="Arial"/>
                        <a:cs typeface="Times New Roman"/>
                      </a:endParaRPr>
                    </a:p>
                  </a:txBody>
                  <a:tcPr marL="68580" marR="68580" marT="0" marB="0"/>
                </a:tc>
                <a:tc>
                  <a:txBody>
                    <a:bodyPr/>
                    <a:lstStyle/>
                    <a:p>
                      <a:pPr>
                        <a:lnSpc>
                          <a:spcPct val="115000"/>
                        </a:lnSpc>
                        <a:spcAft>
                          <a:spcPts val="0"/>
                        </a:spcAft>
                        <a:tabLst>
                          <a:tab pos="1518285" algn="l"/>
                        </a:tabLst>
                      </a:pPr>
                      <a:r>
                        <a:rPr lang="de-DE" sz="1000" dirty="0">
                          <a:effectLst/>
                        </a:rPr>
                        <a:t>I</a:t>
                      </a:r>
                      <a:endParaRPr lang="de-DE" sz="1200" dirty="0">
                        <a:effectLst/>
                      </a:endParaRPr>
                    </a:p>
                    <a:p>
                      <a:pPr>
                        <a:lnSpc>
                          <a:spcPct val="115000"/>
                        </a:lnSpc>
                        <a:spcAft>
                          <a:spcPts val="0"/>
                        </a:spcAft>
                        <a:tabLst>
                          <a:tab pos="1518285" algn="l"/>
                        </a:tabLst>
                      </a:pPr>
                      <a:r>
                        <a:rPr lang="de-DE" sz="1000" dirty="0">
                          <a:effectLst/>
                        </a:rPr>
                        <a:t>II</a:t>
                      </a:r>
                      <a:endParaRPr lang="de-DE" sz="1200" dirty="0">
                        <a:effectLst/>
                      </a:endParaRPr>
                    </a:p>
                    <a:p>
                      <a:pPr>
                        <a:lnSpc>
                          <a:spcPct val="115000"/>
                        </a:lnSpc>
                        <a:spcAft>
                          <a:spcPts val="0"/>
                        </a:spcAft>
                        <a:tabLst>
                          <a:tab pos="1518285" algn="l"/>
                        </a:tabLst>
                      </a:pPr>
                      <a:r>
                        <a:rPr lang="de-DE" sz="1000" dirty="0">
                          <a:effectLst/>
                        </a:rPr>
                        <a:t>I</a:t>
                      </a:r>
                      <a:endParaRPr lang="de-DE" sz="1200" dirty="0">
                        <a:effectLst/>
                        <a:latin typeface="Arial"/>
                        <a:ea typeface="Arial"/>
                        <a:cs typeface="Times New Roman"/>
                      </a:endParaRPr>
                    </a:p>
                  </a:txBody>
                  <a:tcPr marL="68580" marR="68580" marT="0" marB="0"/>
                </a:tc>
                <a:extLst>
                  <a:ext uri="{0D108BD9-81ED-4DB2-BD59-A6C34878D82A}">
                    <a16:rowId xmlns:a16="http://schemas.microsoft.com/office/drawing/2014/main" val="10003"/>
                  </a:ext>
                </a:extLst>
              </a:tr>
              <a:tr h="461620">
                <a:tc gridSpan="4">
                  <a:txBody>
                    <a:bodyPr/>
                    <a:lstStyle/>
                    <a:p>
                      <a:pPr>
                        <a:lnSpc>
                          <a:spcPct val="115000"/>
                        </a:lnSpc>
                        <a:spcAft>
                          <a:spcPts val="0"/>
                        </a:spcAft>
                      </a:pPr>
                      <a:r>
                        <a:rPr lang="de-DE" sz="1000" dirty="0">
                          <a:solidFill>
                            <a:schemeClr val="tx1"/>
                          </a:solidFill>
                          <a:effectLst/>
                        </a:rPr>
                        <a:t>Die Bezeichnung der Indizes erfolgte in Anlehnung an das </a:t>
                      </a:r>
                      <a:r>
                        <a:rPr lang="de-DE" sz="1000" dirty="0" err="1">
                          <a:solidFill>
                            <a:schemeClr val="tx1"/>
                          </a:solidFill>
                          <a:effectLst/>
                        </a:rPr>
                        <a:t>Indikatorenmodell</a:t>
                      </a:r>
                      <a:r>
                        <a:rPr lang="de-DE" sz="1000" dirty="0">
                          <a:solidFill>
                            <a:schemeClr val="tx1"/>
                          </a:solidFill>
                          <a:effectLst/>
                        </a:rPr>
                        <a:t> der Integrierten Jugendhilfe- und Schulentwicklungsplanung Köln 2011, S. 23 ff. </a:t>
                      </a:r>
                      <a:endParaRPr lang="de-DE" sz="1200" dirty="0">
                        <a:solidFill>
                          <a:schemeClr val="tx1"/>
                        </a:solidFill>
                        <a:effectLst/>
                        <a:latin typeface="Arial"/>
                        <a:ea typeface="Arial"/>
                        <a:cs typeface="Times New Roman"/>
                      </a:endParaRPr>
                    </a:p>
                  </a:txBody>
                  <a:tcPr marL="68580" marR="68580" marT="0" marB="0">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4"/>
                  </a:ext>
                </a:extLst>
              </a:tr>
            </a:tbl>
          </a:graphicData>
        </a:graphic>
      </p:graphicFrame>
      <p:sp>
        <p:nvSpPr>
          <p:cNvPr id="4" name="Datumsplatzhalter 3"/>
          <p:cNvSpPr>
            <a:spLocks noGrp="1"/>
          </p:cNvSpPr>
          <p:nvPr>
            <p:ph type="dt" sz="half" idx="10"/>
          </p:nvPr>
        </p:nvSpPr>
        <p:spPr>
          <a:xfrm>
            <a:off x="251520" y="6643072"/>
            <a:ext cx="1656184" cy="214928"/>
          </a:xfrm>
        </p:spPr>
        <p:txBody>
          <a:bodyPr/>
          <a:lstStyle/>
          <a:p>
            <a:r>
              <a:rPr lang="de-DE"/>
              <a:t>17./18.10.2016 </a:t>
            </a:r>
            <a:endParaRPr lang="de-DE" dirty="0"/>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7</a:t>
            </a:fld>
            <a:endParaRPr lang="de-DE"/>
          </a:p>
        </p:txBody>
      </p:sp>
      <p:sp>
        <p:nvSpPr>
          <p:cNvPr id="12" name="Rectangle 5"/>
          <p:cNvSpPr>
            <a:spLocks noChangeArrowheads="1"/>
          </p:cNvSpPr>
          <p:nvPr/>
        </p:nvSpPr>
        <p:spPr bwMode="auto">
          <a:xfrm>
            <a:off x="1765300" y="27892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de-DE" altLang="de-DE" sz="1800" b="0" i="0" u="none" strike="noStrike" cap="none" normalizeH="0" baseline="0">
                <a:ln>
                  <a:noFill/>
                </a:ln>
                <a:solidFill>
                  <a:schemeClr val="tx1"/>
                </a:solidFill>
                <a:effectLst/>
                <a:latin typeface="Arial" pitchFamily="34" charset="0"/>
                <a:cs typeface="Arial" pitchFamily="34" charset="0"/>
              </a:rPr>
            </a:br>
            <a:endParaRPr kumimoji="0" lang="de-DE" altLang="de-DE" sz="1800" b="0" i="0" u="none" strike="noStrike" cap="none" normalizeH="0" baseline="0">
              <a:ln>
                <a:noFill/>
              </a:ln>
              <a:solidFill>
                <a:schemeClr val="tx1"/>
              </a:solidFill>
              <a:effectLst/>
              <a:latin typeface="Arial" pitchFamily="34" charset="0"/>
              <a:cs typeface="Arial" pitchFamily="34" charset="0"/>
            </a:endParaRPr>
          </a:p>
        </p:txBody>
      </p:sp>
      <p:sp>
        <p:nvSpPr>
          <p:cNvPr id="14" name="Rectangle 7"/>
          <p:cNvSpPr>
            <a:spLocks noChangeArrowheads="1"/>
          </p:cNvSpPr>
          <p:nvPr/>
        </p:nvSpPr>
        <p:spPr bwMode="auto">
          <a:xfrm>
            <a:off x="1317328" y="5358408"/>
            <a:ext cx="48606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de-DE" altLang="de-DE" sz="900" baseline="30000" dirty="0">
                <a:latin typeface="Arial" pitchFamily="34" charset="0"/>
                <a:ea typeface="Arial" pitchFamily="34" charset="0"/>
                <a:cs typeface="Times New Roman" pitchFamily="18" charset="0"/>
              </a:rPr>
              <a:t>*</a:t>
            </a:r>
            <a:r>
              <a:rPr kumimoji="0" lang="de-DE" altLang="de-DE" sz="900" b="0" i="0" u="none" strike="noStrike" cap="none" normalizeH="0" baseline="0" dirty="0">
                <a:ln>
                  <a:noFill/>
                </a:ln>
                <a:solidFill>
                  <a:schemeClr val="tx1"/>
                </a:solidFill>
                <a:effectLst/>
                <a:latin typeface="Arial" pitchFamily="34" charset="0"/>
                <a:ea typeface="Arial" pitchFamily="34" charset="0"/>
                <a:cs typeface="Times New Roman" pitchFamily="18" charset="0"/>
              </a:rPr>
              <a:t> Bei der Auswertung liegt der Fokus später auf den Schulabgängern ohne Schulabschluss</a:t>
            </a:r>
            <a:endParaRPr kumimoji="0" lang="de-DE" alt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3" name="Rechteck 2"/>
          <p:cNvSpPr/>
          <p:nvPr/>
        </p:nvSpPr>
        <p:spPr>
          <a:xfrm>
            <a:off x="1187624" y="1177588"/>
            <a:ext cx="7056784" cy="523220"/>
          </a:xfrm>
          <a:prstGeom prst="rect">
            <a:avLst/>
          </a:prstGeom>
        </p:spPr>
        <p:txBody>
          <a:bodyPr wrap="square">
            <a:spAutoFit/>
          </a:bodyPr>
          <a:lstStyle/>
          <a:p>
            <a:pPr algn="just"/>
            <a:r>
              <a:rPr lang="de-DE" sz="1400" dirty="0"/>
              <a:t>Zur Gewichtung der Indikatoren der Bedarfsplanung wurde von der AG § 78 SGB VIII Jugendförderung ein Beschluss gefasst: </a:t>
            </a:r>
            <a:r>
              <a:rPr lang="de-DE" sz="1400" b="1" dirty="0"/>
              <a:t>Beschluss B-AG 78 </a:t>
            </a:r>
            <a:r>
              <a:rPr lang="de-DE" sz="1400" b="1" dirty="0" err="1"/>
              <a:t>JuFö</a:t>
            </a:r>
            <a:r>
              <a:rPr lang="de-DE" sz="1400" b="1" dirty="0"/>
              <a:t> II/01/2016</a:t>
            </a:r>
            <a:endParaRPr lang="de-DE" sz="1400" dirty="0"/>
          </a:p>
        </p:txBody>
      </p:sp>
    </p:spTree>
    <p:extLst>
      <p:ext uri="{BB962C8B-B14F-4D97-AF65-F5344CB8AC3E}">
        <p14:creationId xmlns:p14="http://schemas.microsoft.com/office/powerpoint/2010/main" val="3005919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634082"/>
          </a:xfrm>
        </p:spPr>
        <p:txBody>
          <a:bodyPr/>
          <a:lstStyle/>
          <a:p>
            <a:r>
              <a:rPr lang="de-DE" sz="1800" dirty="0"/>
              <a:t>5. Sozialräumliche Bedarfsfeststellung (in Orientierung an den Werten der Indikatoren -&gt; liegen sie über oder unter dem Kreisdurchschnitt)</a:t>
            </a:r>
            <a:br>
              <a:rPr lang="de-DE" sz="1600" dirty="0"/>
            </a:br>
            <a:endParaRPr lang="de-DE" sz="1600" dirty="0"/>
          </a:p>
        </p:txBody>
      </p:sp>
      <p:sp>
        <p:nvSpPr>
          <p:cNvPr id="4" name="Datumsplatzhalter 3"/>
          <p:cNvSpPr>
            <a:spLocks noGrp="1"/>
          </p:cNvSpPr>
          <p:nvPr>
            <p:ph type="dt" sz="half" idx="10"/>
          </p:nvPr>
        </p:nvSpPr>
        <p:spPr>
          <a:xfrm>
            <a:off x="251520" y="6643072"/>
            <a:ext cx="1872208" cy="214928"/>
          </a:xfrm>
        </p:spPr>
        <p:txBody>
          <a:bodyPr/>
          <a:lstStyle/>
          <a:p>
            <a:r>
              <a:rPr lang="de-DE"/>
              <a:t>17./18.10.2016 </a:t>
            </a:r>
            <a:endParaRPr lang="de-DE" dirty="0"/>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8</a:t>
            </a:fld>
            <a:endParaRPr lang="de-DE"/>
          </a:p>
        </p:txBody>
      </p:sp>
      <p:pic>
        <p:nvPicPr>
          <p:cNvPr id="9" name="Grafik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9992" y="1412776"/>
            <a:ext cx="4553431" cy="4254157"/>
          </a:xfrm>
          <a:prstGeom prst="rect">
            <a:avLst/>
          </a:prstGeom>
          <a:noFill/>
          <a:ln>
            <a:noFill/>
          </a:ln>
        </p:spPr>
      </p:pic>
      <p:pic>
        <p:nvPicPr>
          <p:cNvPr id="10" name="Grafik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5" y="2396331"/>
            <a:ext cx="3456384" cy="3120901"/>
          </a:xfrm>
          <a:prstGeom prst="rect">
            <a:avLst/>
          </a:prstGeom>
          <a:noFill/>
          <a:ln>
            <a:noFill/>
          </a:ln>
        </p:spPr>
      </p:pic>
      <p:sp>
        <p:nvSpPr>
          <p:cNvPr id="11" name="Textfeld 10"/>
          <p:cNvSpPr txBox="1"/>
          <p:nvPr/>
        </p:nvSpPr>
        <p:spPr>
          <a:xfrm>
            <a:off x="1266668" y="5652696"/>
            <a:ext cx="3089307" cy="276999"/>
          </a:xfrm>
          <a:prstGeom prst="rect">
            <a:avLst/>
          </a:prstGeom>
          <a:noFill/>
        </p:spPr>
        <p:txBody>
          <a:bodyPr wrap="none" rtlCol="0">
            <a:spAutoFit/>
          </a:bodyPr>
          <a:lstStyle/>
          <a:p>
            <a:r>
              <a:rPr lang="de-DE" sz="1200" dirty="0"/>
              <a:t>Stadt Neubrandenburg nach Sozialräumen</a:t>
            </a:r>
          </a:p>
        </p:txBody>
      </p:sp>
      <p:sp>
        <p:nvSpPr>
          <p:cNvPr id="12" name="Textfeld 11"/>
          <p:cNvSpPr txBox="1"/>
          <p:nvPr/>
        </p:nvSpPr>
        <p:spPr>
          <a:xfrm>
            <a:off x="4797130" y="5669666"/>
            <a:ext cx="4256293" cy="276999"/>
          </a:xfrm>
          <a:prstGeom prst="rect">
            <a:avLst/>
          </a:prstGeom>
          <a:noFill/>
        </p:spPr>
        <p:txBody>
          <a:bodyPr wrap="none" rtlCol="0">
            <a:spAutoFit/>
          </a:bodyPr>
          <a:lstStyle/>
          <a:p>
            <a:r>
              <a:rPr lang="de-DE" sz="1200" dirty="0"/>
              <a:t>Landkreis Mecklenburgische Seenplatte nach Sozialräumen</a:t>
            </a:r>
          </a:p>
        </p:txBody>
      </p:sp>
      <p:pic>
        <p:nvPicPr>
          <p:cNvPr id="1025"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268760"/>
            <a:ext cx="6011863" cy="127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7748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dirty="0"/>
              <a:t>6. Soll-Ist-Abgleich und abschließende sozialräumliche Bedarfsfeststellung  2016 ff.</a:t>
            </a:r>
          </a:p>
        </p:txBody>
      </p:sp>
      <p:sp>
        <p:nvSpPr>
          <p:cNvPr id="3" name="Inhaltsplatzhalter 2"/>
          <p:cNvSpPr>
            <a:spLocks noGrp="1"/>
          </p:cNvSpPr>
          <p:nvPr>
            <p:ph idx="1"/>
          </p:nvPr>
        </p:nvSpPr>
        <p:spPr/>
        <p:txBody>
          <a:bodyPr>
            <a:noAutofit/>
          </a:bodyPr>
          <a:lstStyle/>
          <a:p>
            <a:pPr marL="0" indent="0" algn="just">
              <a:lnSpc>
                <a:spcPct val="115000"/>
              </a:lnSpc>
              <a:spcAft>
                <a:spcPts val="1000"/>
              </a:spcAft>
              <a:buNone/>
            </a:pPr>
            <a:r>
              <a:rPr lang="de-DE" sz="1800" dirty="0">
                <a:ea typeface="Arial"/>
                <a:cs typeface="Arial"/>
              </a:rPr>
              <a:t>Ein Bedarf an </a:t>
            </a:r>
            <a:r>
              <a:rPr lang="de-DE" sz="1800" b="1" u="sng" dirty="0">
                <a:ea typeface="Arial"/>
                <a:cs typeface="Arial"/>
              </a:rPr>
              <a:t>zusätzlichen</a:t>
            </a:r>
            <a:r>
              <a:rPr lang="de-DE" sz="1800" dirty="0">
                <a:ea typeface="Arial"/>
                <a:cs typeface="Arial"/>
              </a:rPr>
              <a:t> Einrichtungen mit Angeboten im Bereich der Kinder- und Jugendarbeit und/oder Jugendsozialarbeit ist, gemessen an den gewichteten Indikatoren und den bereits vorhandenen Einrichtungen (Soll-Ist-Abgleich), in folgenden Sozialräumen gegeben:</a:t>
            </a:r>
          </a:p>
          <a:p>
            <a:pPr marL="0" indent="0" algn="just">
              <a:lnSpc>
                <a:spcPct val="115000"/>
              </a:lnSpc>
              <a:spcAft>
                <a:spcPts val="1000"/>
              </a:spcAft>
              <a:buNone/>
            </a:pPr>
            <a:endParaRPr lang="de-DE" sz="1800" dirty="0">
              <a:ea typeface="Arial"/>
              <a:cs typeface="Times New Roman"/>
            </a:endParaRPr>
          </a:p>
          <a:p>
            <a:pPr algn="just">
              <a:spcAft>
                <a:spcPts val="0"/>
              </a:spcAft>
            </a:pPr>
            <a:r>
              <a:rPr lang="de-DE" sz="1600" dirty="0">
                <a:ea typeface="Arial"/>
                <a:cs typeface="Times New Roman"/>
              </a:rPr>
              <a:t>Planungsraum Demmin: Stadt </a:t>
            </a:r>
            <a:r>
              <a:rPr lang="de-DE" sz="1600" dirty="0" err="1">
                <a:ea typeface="Arial"/>
                <a:cs typeface="Times New Roman"/>
              </a:rPr>
              <a:t>Dargun</a:t>
            </a:r>
            <a:r>
              <a:rPr lang="de-DE" sz="1600" dirty="0">
                <a:ea typeface="Arial"/>
                <a:cs typeface="Times New Roman"/>
              </a:rPr>
              <a:t>, </a:t>
            </a:r>
            <a:r>
              <a:rPr lang="de-DE" sz="1600" b="1" dirty="0">
                <a:ea typeface="Arial"/>
                <a:cs typeface="Times New Roman"/>
              </a:rPr>
              <a:t>Stadt Demmin</a:t>
            </a:r>
            <a:r>
              <a:rPr lang="de-DE" sz="1600" dirty="0">
                <a:ea typeface="Arial"/>
                <a:cs typeface="Times New Roman"/>
              </a:rPr>
              <a:t> </a:t>
            </a:r>
          </a:p>
          <a:p>
            <a:pPr algn="just">
              <a:spcAft>
                <a:spcPts val="0"/>
              </a:spcAft>
            </a:pPr>
            <a:r>
              <a:rPr lang="de-DE" sz="1600" dirty="0">
                <a:ea typeface="Arial"/>
                <a:cs typeface="Times New Roman"/>
              </a:rPr>
              <a:t>Planungsraum Mecklenburg-</a:t>
            </a:r>
            <a:r>
              <a:rPr lang="de-DE" sz="1600" dirty="0" err="1">
                <a:ea typeface="Arial"/>
                <a:cs typeface="Times New Roman"/>
              </a:rPr>
              <a:t>Strelitz</a:t>
            </a:r>
            <a:r>
              <a:rPr lang="de-DE" sz="1600" dirty="0">
                <a:ea typeface="Arial"/>
                <a:cs typeface="Times New Roman"/>
              </a:rPr>
              <a:t>: Amt Mecklenburgische Kleinseenplatte </a:t>
            </a:r>
          </a:p>
          <a:p>
            <a:pPr algn="just"/>
            <a:r>
              <a:rPr lang="de-DE" sz="1600" dirty="0">
                <a:ea typeface="Arial"/>
                <a:cs typeface="Times New Roman"/>
              </a:rPr>
              <a:t>Planungsraum Müritz: Amt Malchow </a:t>
            </a:r>
            <a:r>
              <a:rPr lang="de-DE" sz="1200" dirty="0">
                <a:ea typeface="Arial"/>
                <a:cs typeface="Times New Roman"/>
              </a:rPr>
              <a:t>(nachrangig 0,1%-Punkte über Kreisdurchschnitt)</a:t>
            </a:r>
            <a:endParaRPr lang="de-DE" sz="1600" dirty="0">
              <a:ea typeface="Arial"/>
              <a:cs typeface="Times New Roman"/>
            </a:endParaRPr>
          </a:p>
          <a:p>
            <a:pPr algn="just">
              <a:spcAft>
                <a:spcPts val="0"/>
              </a:spcAft>
            </a:pPr>
            <a:r>
              <a:rPr lang="de-DE" sz="1600" dirty="0">
                <a:ea typeface="Arial"/>
                <a:cs typeface="Times New Roman"/>
              </a:rPr>
              <a:t>Planungsraum Neubrandenburg: </a:t>
            </a:r>
            <a:r>
              <a:rPr lang="de-DE" sz="1600" b="1" dirty="0">
                <a:ea typeface="Arial"/>
                <a:cs typeface="Times New Roman"/>
              </a:rPr>
              <a:t>Reitbahnviertel</a:t>
            </a:r>
            <a:r>
              <a:rPr lang="de-DE" sz="1600" dirty="0">
                <a:ea typeface="Arial"/>
                <a:cs typeface="Times New Roman"/>
              </a:rPr>
              <a:t>, Industrieviertel, </a:t>
            </a:r>
            <a:r>
              <a:rPr lang="de-DE" sz="1600" b="1" dirty="0">
                <a:ea typeface="Arial"/>
                <a:cs typeface="Times New Roman"/>
              </a:rPr>
              <a:t>Stadtgebiet Ost</a:t>
            </a:r>
          </a:p>
          <a:p>
            <a:pPr marL="0" indent="0" algn="just">
              <a:spcAft>
                <a:spcPts val="0"/>
              </a:spcAft>
              <a:buNone/>
            </a:pPr>
            <a:r>
              <a:rPr lang="de-DE" sz="1600" dirty="0">
                <a:ea typeface="Arial"/>
                <a:cs typeface="Times New Roman"/>
              </a:rPr>
              <a:t> </a:t>
            </a:r>
          </a:p>
          <a:p>
            <a:pPr marL="0" indent="0">
              <a:buNone/>
            </a:pPr>
            <a:endParaRPr lang="de-DE" dirty="0"/>
          </a:p>
        </p:txBody>
      </p:sp>
      <p:sp>
        <p:nvSpPr>
          <p:cNvPr id="4" name="Datumsplatzhalter 3"/>
          <p:cNvSpPr>
            <a:spLocks noGrp="1"/>
          </p:cNvSpPr>
          <p:nvPr>
            <p:ph type="dt" sz="half" idx="10"/>
          </p:nvPr>
        </p:nvSpPr>
        <p:spPr>
          <a:xfrm>
            <a:off x="251520" y="6643072"/>
            <a:ext cx="1800200" cy="214928"/>
          </a:xfrm>
        </p:spPr>
        <p:txBody>
          <a:bodyPr/>
          <a:lstStyle/>
          <a:p>
            <a:r>
              <a:rPr lang="de-DE"/>
              <a:t>17./18.10.2016 </a:t>
            </a:r>
            <a:endParaRPr lang="de-DE" dirty="0"/>
          </a:p>
        </p:txBody>
      </p:sp>
      <p:sp>
        <p:nvSpPr>
          <p:cNvPr id="5" name="Fußzeilenplatzhalter 4"/>
          <p:cNvSpPr>
            <a:spLocks noGrp="1"/>
          </p:cNvSpPr>
          <p:nvPr>
            <p:ph type="ftr" sz="quarter" idx="11"/>
          </p:nvPr>
        </p:nvSpPr>
        <p:spPr/>
        <p:txBody>
          <a:bodyPr/>
          <a:lstStyle/>
          <a:p>
            <a:r>
              <a:rPr lang="de-DE" dirty="0"/>
              <a:t>Marion Schild Sachgebietsleiterin Jugendförderung und Frühe Hilfen   </a:t>
            </a:r>
          </a:p>
          <a:p>
            <a:r>
              <a:rPr lang="de-DE" dirty="0"/>
              <a:t>Frau Lange Jugendhilfeplanerin </a:t>
            </a:r>
          </a:p>
        </p:txBody>
      </p:sp>
      <p:sp>
        <p:nvSpPr>
          <p:cNvPr id="6" name="Foliennummernplatzhalter 5"/>
          <p:cNvSpPr>
            <a:spLocks noGrp="1"/>
          </p:cNvSpPr>
          <p:nvPr>
            <p:ph type="sldNum" sz="quarter" idx="12"/>
          </p:nvPr>
        </p:nvSpPr>
        <p:spPr/>
        <p:txBody>
          <a:bodyPr/>
          <a:lstStyle/>
          <a:p>
            <a:fld id="{0465056C-2E66-444C-ADBF-403640ADE835}" type="slidenum">
              <a:rPr lang="de-DE" smtClean="0"/>
              <a:t>9</a:t>
            </a:fld>
            <a:endParaRPr lang="de-DE"/>
          </a:p>
        </p:txBody>
      </p:sp>
    </p:spTree>
    <p:extLst>
      <p:ext uri="{BB962C8B-B14F-4D97-AF65-F5344CB8AC3E}">
        <p14:creationId xmlns:p14="http://schemas.microsoft.com/office/powerpoint/2010/main" val="2542443384"/>
      </p:ext>
    </p:extLst>
  </p:cSld>
  <p:clrMapOvr>
    <a:masterClrMapping/>
  </p:clrMapOvr>
</p:sld>
</file>

<file path=ppt/theme/theme1.xml><?xml version="1.0" encoding="utf-8"?>
<a:theme xmlns:a="http://schemas.openxmlformats.org/drawingml/2006/main" name="jhp">
  <a:themeElements>
    <a:clrScheme name="LK-Seenplatte">
      <a:dk1>
        <a:sysClr val="windowText" lastClr="000000"/>
      </a:dk1>
      <a:lt1>
        <a:sysClr val="window" lastClr="FFFFFF"/>
      </a:lt1>
      <a:dk2>
        <a:srgbClr val="00843C"/>
      </a:dk2>
      <a:lt2>
        <a:srgbClr val="B3FFD5"/>
      </a:lt2>
      <a:accent1>
        <a:srgbClr val="FF6600"/>
      </a:accent1>
      <a:accent2>
        <a:srgbClr val="BF0000"/>
      </a:accent2>
      <a:accent3>
        <a:srgbClr val="00843C"/>
      </a:accent3>
      <a:accent4>
        <a:srgbClr val="FFFF00"/>
      </a:accent4>
      <a:accent5>
        <a:srgbClr val="7030A0"/>
      </a:accent5>
      <a:accent6>
        <a:srgbClr val="926A07"/>
      </a:accent6>
      <a:hlink>
        <a:srgbClr val="0070C0"/>
      </a:hlink>
      <a:folHlink>
        <a:srgbClr val="002060"/>
      </a:folHlink>
    </a:clrScheme>
    <a:fontScheme name="Larissa Klassisch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jhp</Template>
  <TotalTime>0</TotalTime>
  <Words>1551</Words>
  <Application>Microsoft Office PowerPoint</Application>
  <PresentationFormat>Bildschirmpräsentation (4:3)</PresentationFormat>
  <Paragraphs>360</Paragraphs>
  <Slides>19</Slides>
  <Notes>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19</vt:i4>
      </vt:variant>
    </vt:vector>
  </HeadingPairs>
  <TitlesOfParts>
    <vt:vector size="26" baseType="lpstr">
      <vt:lpstr>Arial</vt:lpstr>
      <vt:lpstr>Browallia New</vt:lpstr>
      <vt:lpstr>Calibri</vt:lpstr>
      <vt:lpstr>Courier New</vt:lpstr>
      <vt:lpstr>Times New Roman</vt:lpstr>
      <vt:lpstr>Wingdings</vt:lpstr>
      <vt:lpstr>jhp</vt:lpstr>
      <vt:lpstr>„Herausforderungen der Jugendförderung im Lk MSE“  Fachtag JuSe 17.10.2016 / 18.10.2016 in Salem „Keiner darf verloren gehen“  </vt:lpstr>
      <vt:lpstr>Gliederung</vt:lpstr>
      <vt:lpstr>Übersicht der  Planungs- und Sozialräume</vt:lpstr>
      <vt:lpstr>PowerPoint-Präsentation</vt:lpstr>
      <vt:lpstr>Zielstellung</vt:lpstr>
      <vt:lpstr>Vorgehensweise</vt:lpstr>
      <vt:lpstr>4. Gewichtung der Indikatoren hinsichtlich des Grades, in dem auf sie gewirkt werden kann in hoch (Priorität I), mittel (Priorität II) und gering (Priorität III)</vt:lpstr>
      <vt:lpstr>5. Sozialräumliche Bedarfsfeststellung (in Orientierung an den Werten der Indikatoren -&gt; liegen sie über oder unter dem Kreisdurchschnitt) </vt:lpstr>
      <vt:lpstr>6. Soll-Ist-Abgleich und abschließende sozialräumliche Bedarfsfeststellung  2016 ff.</vt:lpstr>
      <vt:lpstr>7. Handlungsempfehlungen  </vt:lpstr>
      <vt:lpstr>zu den kurzfristigen Handlungsempfehlungen (Umsetzung bis zu einem Jahr): </vt:lpstr>
      <vt:lpstr>zu den kurzfristigen Handlungsempfehlungen (Umsetzung bis zu einem Jahr): </vt:lpstr>
      <vt:lpstr>zu den mittelfristigen Handlungsempfehlungen (Umsetzung in ein bis 4 Jahren): </vt:lpstr>
      <vt:lpstr>zu den mittelfristigen Handlungsempfehlungen (Umsetzung in ein bis 4 Jahren): </vt:lpstr>
      <vt:lpstr>zu den langfristigen Handlungsempfehlungen (Umsetzung in über vier Jahren): </vt:lpstr>
      <vt:lpstr>PowerPoint-Präsentation</vt:lpstr>
      <vt:lpstr>Ausblick</vt:lpstr>
      <vt:lpstr>Homepage VerbundNetzwerkKinderschutz Mecklenburgische Seenplatte   Link: http://vnkinderschutz.lk-mecklenburgische-seenplatte.de/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Lange, Franziska</dc:creator>
  <cp:lastModifiedBy>Christiane David</cp:lastModifiedBy>
  <cp:revision>68</cp:revision>
  <cp:lastPrinted>2016-10-10T08:47:38Z</cp:lastPrinted>
  <dcterms:created xsi:type="dcterms:W3CDTF">2016-05-12T12:34:06Z</dcterms:created>
  <dcterms:modified xsi:type="dcterms:W3CDTF">2016-10-20T02:16:22Z</dcterms:modified>
</cp:coreProperties>
</file>