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8"/>
  </p:notesMasterIdLst>
  <p:sldIdLst>
    <p:sldId id="256" r:id="rId2"/>
    <p:sldId id="298" r:id="rId3"/>
    <p:sldId id="321" r:id="rId4"/>
    <p:sldId id="322" r:id="rId5"/>
    <p:sldId id="323" r:id="rId6"/>
    <p:sldId id="311" r:id="rId7"/>
    <p:sldId id="324" r:id="rId8"/>
    <p:sldId id="325" r:id="rId9"/>
    <p:sldId id="326" r:id="rId10"/>
    <p:sldId id="300" r:id="rId11"/>
    <p:sldId id="313" r:id="rId12"/>
    <p:sldId id="319" r:id="rId13"/>
    <p:sldId id="314" r:id="rId14"/>
    <p:sldId id="315" r:id="rId15"/>
    <p:sldId id="320" r:id="rId16"/>
    <p:sldId id="327" r:id="rId17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26" autoAdjust="0"/>
    <p:restoredTop sz="94660"/>
  </p:normalViewPr>
  <p:slideViewPr>
    <p:cSldViewPr>
      <p:cViewPr varScale="1">
        <p:scale>
          <a:sx n="68" d="100"/>
          <a:sy n="68" d="100"/>
        </p:scale>
        <p:origin x="11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2A51D-850F-4EB2-B81F-3CDC15AC8EF9}" type="datetimeFigureOut">
              <a:rPr lang="de-DE" smtClean="0"/>
              <a:t>20.10.2016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13E15-B2B4-4C40-861F-DD09D5DC76B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0491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13E15-B2B4-4C40-861F-DD09D5DC76B2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36691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13E15-B2B4-4C40-861F-DD09D5DC76B2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1648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13E15-B2B4-4C40-861F-DD09D5DC76B2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96224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13E15-B2B4-4C40-861F-DD09D5DC76B2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9133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13E15-B2B4-4C40-861F-DD09D5DC76B2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67738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13E15-B2B4-4C40-861F-DD09D5DC76B2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7434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13E15-B2B4-4C40-861F-DD09D5DC76B2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3070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13E15-B2B4-4C40-861F-DD09D5DC76B2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4209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13E15-B2B4-4C40-861F-DD09D5DC76B2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2779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13E15-B2B4-4C40-861F-DD09D5DC76B2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9506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13E15-B2B4-4C40-861F-DD09D5DC76B2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0885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13E15-B2B4-4C40-861F-DD09D5DC76B2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7967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13E15-B2B4-4C40-861F-DD09D5DC76B2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1895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13E15-B2B4-4C40-861F-DD09D5DC76B2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6013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13E15-B2B4-4C40-861F-DD09D5DC76B2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3228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026CD-D1CC-40A5-A619-3E60CCABB2FD}" type="datetime1">
              <a:rPr lang="de-DE" smtClean="0"/>
              <a:t>20.10.2016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JugendServiceMSE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803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EB4A8-3A4B-4874-A020-75B1CE20959C}" type="datetime1">
              <a:rPr lang="de-DE" smtClean="0"/>
              <a:t>20.10.2016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JugendServiceMSE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7756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D9736-910F-4E48-B410-1F6BB061C21C}" type="datetime1">
              <a:rPr lang="de-DE" smtClean="0"/>
              <a:t>20.10.2016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JugendServiceMSE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7617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BECEB-C6D6-4CDE-8C39-58877A5714C3}" type="datetime1">
              <a:rPr lang="de-DE" smtClean="0"/>
              <a:t>20.10.2016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JugendServiceMSE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1566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6B6B0-D244-4E53-AE95-DDBE8F5F9737}" type="datetime1">
              <a:rPr lang="de-DE" smtClean="0"/>
              <a:t>20.10.2016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JugendServiceMSE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7779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E5B5D-261D-4BCE-9327-528ED240D8B0}" type="datetime1">
              <a:rPr lang="de-DE" smtClean="0"/>
              <a:t>20.10.2016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JugendServiceMSE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6637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07321-3D42-45A4-AED2-EB2C4967F1CC}" type="datetime1">
              <a:rPr lang="de-DE" smtClean="0"/>
              <a:t>20.10.2016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JugendServiceMSE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621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4EA4A-145F-43C6-A4F5-70587718A185}" type="datetime1">
              <a:rPr lang="de-DE" smtClean="0"/>
              <a:t>20.10.2016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JugendServiceMSE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7843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904AC-B55C-4130-8200-DEA789B5A6CD}" type="datetime1">
              <a:rPr lang="de-DE" smtClean="0"/>
              <a:t>20.10.2016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JugendServiceMSE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4425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3C80C-1821-4252-B6B3-635F1790A332}" type="datetime1">
              <a:rPr lang="de-DE" smtClean="0"/>
              <a:t>20.10.2016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JugendServiceMSE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5277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C15D8-888B-4425-AE5F-99A11A1F45BA}" type="datetime1">
              <a:rPr lang="de-DE" smtClean="0"/>
              <a:t>20.10.2016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JugendServiceMSE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06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E9797-CD18-4AE9-9AAA-2E9D0755E7F1}" type="datetime1">
              <a:rPr lang="de-DE" smtClean="0"/>
              <a:t>20.10.2016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JugendServiceMSE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B998E-5DF8-453A-A9A4-3044D7318C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717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776864" cy="1752600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de-DE" sz="2800" b="1" dirty="0">
                <a:solidFill>
                  <a:schemeClr val="bg1"/>
                </a:solidFill>
              </a:rPr>
              <a:t>KEIN JUGENDLICHER DARF VERLOREN GEHEN</a:t>
            </a:r>
          </a:p>
          <a:p>
            <a:r>
              <a:rPr lang="de-DE" sz="2800" b="1" dirty="0">
                <a:solidFill>
                  <a:srgbClr val="FFFF00"/>
                </a:solidFill>
              </a:rPr>
              <a:t>2014 - !!!</a:t>
            </a:r>
          </a:p>
          <a:p>
            <a:r>
              <a:rPr lang="de-DE" sz="2800" b="1" dirty="0">
                <a:solidFill>
                  <a:srgbClr val="FFFF00"/>
                </a:solidFill>
              </a:rPr>
              <a:t>2016 - ???</a:t>
            </a:r>
          </a:p>
        </p:txBody>
      </p:sp>
      <p:pic>
        <p:nvPicPr>
          <p:cNvPr id="4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176783"/>
            <a:ext cx="5972810" cy="142367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5" name="Textfeld 4"/>
          <p:cNvSpPr txBox="1"/>
          <p:nvPr/>
        </p:nvSpPr>
        <p:spPr>
          <a:xfrm>
            <a:off x="632397" y="1196752"/>
            <a:ext cx="8091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/>
              <a:t>Fachtag 17./18.10.16</a:t>
            </a:r>
          </a:p>
        </p:txBody>
      </p:sp>
    </p:spTree>
    <p:extLst>
      <p:ext uri="{BB962C8B-B14F-4D97-AF65-F5344CB8AC3E}">
        <p14:creationId xmlns:p14="http://schemas.microsoft.com/office/powerpoint/2010/main" val="2083252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2895600" cy="365125"/>
          </a:xfrm>
        </p:spPr>
        <p:txBody>
          <a:bodyPr/>
          <a:lstStyle/>
          <a:p>
            <a:pPr algn="l"/>
            <a:r>
              <a:rPr lang="de-DE" dirty="0"/>
              <a:t>JugendServiceMSE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10</a:t>
            </a:fld>
            <a:endParaRPr lang="de-DE"/>
          </a:p>
        </p:txBody>
      </p:sp>
      <p:pic>
        <p:nvPicPr>
          <p:cNvPr id="7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2810" cy="142367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" name="Textfeld 1"/>
          <p:cNvSpPr txBox="1"/>
          <p:nvPr/>
        </p:nvSpPr>
        <p:spPr>
          <a:xfrm>
            <a:off x="179512" y="1612310"/>
            <a:ext cx="8784976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WS 1a: 	Ist die Jugend wirklich so verkorkst oder vermitteln wir falsch?</a:t>
            </a:r>
          </a:p>
          <a:p>
            <a:r>
              <a:rPr lang="de-DE" sz="2000" b="1" dirty="0">
                <a:solidFill>
                  <a:schemeClr val="bg1"/>
                </a:solidFill>
              </a:rPr>
              <a:t>	AUSBILDUNG – 1. Schwelle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79512" y="2564904"/>
            <a:ext cx="87849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sz="2400" dirty="0"/>
              <a:t>Stärkerer Fokus auf Festigung der Sozialkompetenz ab Kita und GS 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Ausbau Möglichkeiten praktischer Arbeiten im Schulalltag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Stärkenorientierter Ansatz in der BO und Beratung – Ausbau Einbeziehung er Eltern in den Berufswahlprozess</a:t>
            </a:r>
          </a:p>
          <a:p>
            <a:pPr marL="285750" indent="-285750">
              <a:buFontTx/>
              <a:buChar char="-"/>
            </a:pPr>
            <a:endParaRPr lang="de-DE" sz="2400" dirty="0"/>
          </a:p>
          <a:p>
            <a:pPr marL="285750" indent="-285750">
              <a:buFontTx/>
              <a:buChar char="-"/>
            </a:pPr>
            <a:endParaRPr lang="de-DE" sz="2400" dirty="0"/>
          </a:p>
          <a:p>
            <a:pPr marL="285750" indent="-285750">
              <a:buFontTx/>
              <a:buChar char="-"/>
            </a:pPr>
            <a:r>
              <a:rPr lang="de-DE" sz="2400" dirty="0"/>
              <a:t>Beratung vor Ort – Standort Schule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Datenaustausch und intensive Zusammenarbeit der verschiedenen Partner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Jugendgemäße Kommunikationswege, z.B. Smartphones für BB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6551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2895600" cy="365125"/>
          </a:xfrm>
        </p:spPr>
        <p:txBody>
          <a:bodyPr/>
          <a:lstStyle/>
          <a:p>
            <a:pPr algn="l"/>
            <a:r>
              <a:rPr lang="de-DE" dirty="0"/>
              <a:t>JugendServiceMSE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11</a:t>
            </a:fld>
            <a:endParaRPr lang="de-DE"/>
          </a:p>
        </p:txBody>
      </p:sp>
      <p:pic>
        <p:nvPicPr>
          <p:cNvPr id="7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2810" cy="142367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" name="Textfeld 1"/>
          <p:cNvSpPr txBox="1"/>
          <p:nvPr/>
        </p:nvSpPr>
        <p:spPr>
          <a:xfrm>
            <a:off x="179512" y="1612310"/>
            <a:ext cx="8784976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WS 1b: 	Ist die Jugend wirklich so verkorkst oder vermitteln wir falsch?</a:t>
            </a:r>
          </a:p>
          <a:p>
            <a:r>
              <a:rPr lang="de-DE" sz="2000" b="1" dirty="0">
                <a:solidFill>
                  <a:schemeClr val="bg1"/>
                </a:solidFill>
              </a:rPr>
              <a:t>	AUSBILDUNG – 1. Schwelle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23528" y="2636912"/>
            <a:ext cx="8820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sz="2400" dirty="0"/>
              <a:t>Schulsoziarbeit als festen und dauerhaften Anker implementieren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Mehr praktische Erfahrungen in der Schulzeit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Eltern stärker in dem Prozess verantworten und Angebote unterbreiten</a:t>
            </a:r>
          </a:p>
          <a:p>
            <a:pPr marL="285750" indent="-285750">
              <a:buFontTx/>
              <a:buChar char="-"/>
            </a:pPr>
            <a:endParaRPr lang="de-DE" sz="2400" dirty="0"/>
          </a:p>
          <a:p>
            <a:pPr marL="285750" indent="-285750">
              <a:buFontTx/>
              <a:buChar char="-"/>
            </a:pPr>
            <a:endParaRPr lang="de-DE" sz="2400" dirty="0"/>
          </a:p>
          <a:p>
            <a:pPr marL="285750" indent="-285750">
              <a:buFontTx/>
              <a:buChar char="-"/>
            </a:pPr>
            <a:r>
              <a:rPr lang="de-DE" sz="2400" dirty="0"/>
              <a:t>Neue moderne Kommunikationswege 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Wünsche berücksichtigen und aufgreifen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Finanzielle Anreize für AG und Schüler in Praktika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146040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2895600" cy="365125"/>
          </a:xfrm>
        </p:spPr>
        <p:txBody>
          <a:bodyPr/>
          <a:lstStyle/>
          <a:p>
            <a:pPr algn="l"/>
            <a:r>
              <a:rPr lang="de-DE" dirty="0"/>
              <a:t>JugendServiceMSE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12</a:t>
            </a:fld>
            <a:endParaRPr lang="de-DE"/>
          </a:p>
        </p:txBody>
      </p:sp>
      <p:pic>
        <p:nvPicPr>
          <p:cNvPr id="7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2810" cy="142367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" name="Textfeld 1"/>
          <p:cNvSpPr txBox="1"/>
          <p:nvPr/>
        </p:nvSpPr>
        <p:spPr>
          <a:xfrm>
            <a:off x="179512" y="1612310"/>
            <a:ext cx="8784976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WS 2a: 	Stell dir vor, es gibt Arbeitsplätze – aber nichts passt zu mir!</a:t>
            </a:r>
          </a:p>
          <a:p>
            <a:r>
              <a:rPr lang="de-DE" sz="2000" b="1">
                <a:solidFill>
                  <a:schemeClr val="bg1"/>
                </a:solidFill>
              </a:rPr>
              <a:t>	INTEGRATION IN DEN ARBEITSMARKT – 2. </a:t>
            </a:r>
            <a:r>
              <a:rPr lang="de-DE" sz="2000" b="1" dirty="0">
                <a:solidFill>
                  <a:schemeClr val="bg1"/>
                </a:solidFill>
              </a:rPr>
              <a:t>Schwelle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58519" y="2630113"/>
            <a:ext cx="91450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Bewerberbrille</a:t>
            </a:r>
            <a:r>
              <a:rPr lang="de-DE" sz="2000" dirty="0"/>
              <a:t>:</a:t>
            </a:r>
          </a:p>
          <a:p>
            <a:r>
              <a:rPr lang="de-DE" sz="2000" dirty="0"/>
              <a:t>Weil Ich nicht mobil und flexibel bin (Kinderbetreuung)</a:t>
            </a:r>
          </a:p>
          <a:p>
            <a:r>
              <a:rPr lang="de-DE" sz="2000" dirty="0"/>
              <a:t>Erwartung zur Veränderung: Förderung der Mobilität, Teilzeit- bzw. Schichtangebote schaffen + </a:t>
            </a:r>
            <a:r>
              <a:rPr lang="de-DE" sz="2000" dirty="0" err="1"/>
              <a:t>Muttischichten</a:t>
            </a:r>
            <a:endParaRPr lang="de-DE" sz="2000" dirty="0"/>
          </a:p>
          <a:p>
            <a:r>
              <a:rPr lang="de-DE" sz="2000" b="1" dirty="0"/>
              <a:t>AG-Brille</a:t>
            </a:r>
          </a:p>
          <a:p>
            <a:r>
              <a:rPr lang="de-DE" sz="2000" dirty="0"/>
              <a:t>Wegen fehlender Motivation</a:t>
            </a:r>
          </a:p>
          <a:p>
            <a:r>
              <a:rPr lang="de-DE" sz="2000" dirty="0"/>
              <a:t>Erwartung zur Veränderung: flexible AZ-Modelle, Betriebs-Kita, </a:t>
            </a:r>
            <a:r>
              <a:rPr lang="de-DE" sz="2000" dirty="0" err="1"/>
              <a:t>Mobi</a:t>
            </a:r>
            <a:r>
              <a:rPr lang="de-DE" sz="2000" dirty="0"/>
              <a:t> erhöhen</a:t>
            </a:r>
          </a:p>
          <a:p>
            <a:r>
              <a:rPr lang="de-DE" sz="2000" b="1" dirty="0"/>
              <a:t>JuSe-Brille</a:t>
            </a:r>
          </a:p>
          <a:p>
            <a:r>
              <a:rPr lang="de-DE" sz="2000" dirty="0"/>
              <a:t>Wegen fehlender Motivation</a:t>
            </a:r>
          </a:p>
          <a:p>
            <a:r>
              <a:rPr lang="de-DE" sz="2000" dirty="0"/>
              <a:t>Erwartung zur Veränderung: Betreuung ab Grundschule </a:t>
            </a:r>
            <a:r>
              <a:rPr lang="de-DE" sz="2000" dirty="0" err="1"/>
              <a:t>durchegehnd</a:t>
            </a:r>
            <a:endParaRPr lang="de-DE" sz="2000" dirty="0"/>
          </a:p>
          <a:p>
            <a:r>
              <a:rPr lang="de-DE" sz="2000" dirty="0"/>
              <a:t>Nicht FÜR, sondern MIT Jugendlichem entscheiden</a:t>
            </a:r>
          </a:p>
          <a:p>
            <a:r>
              <a:rPr lang="de-DE" sz="2000" dirty="0"/>
              <a:t>Wie kommt der Jugendliche in den JuSe?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1465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2895600" cy="365125"/>
          </a:xfrm>
        </p:spPr>
        <p:txBody>
          <a:bodyPr/>
          <a:lstStyle/>
          <a:p>
            <a:pPr algn="l"/>
            <a:r>
              <a:rPr lang="de-DE" dirty="0"/>
              <a:t>JugendServiceMSE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13</a:t>
            </a:fld>
            <a:endParaRPr lang="de-DE"/>
          </a:p>
        </p:txBody>
      </p:sp>
      <p:pic>
        <p:nvPicPr>
          <p:cNvPr id="7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2810" cy="142367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" name="Textfeld 1"/>
          <p:cNvSpPr txBox="1"/>
          <p:nvPr/>
        </p:nvSpPr>
        <p:spPr>
          <a:xfrm>
            <a:off x="179512" y="1612310"/>
            <a:ext cx="8784976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WS 2b: 	Stell dir vor, es gibt Arbeitsplätze – aber nichts passt zu mir!</a:t>
            </a:r>
          </a:p>
          <a:p>
            <a:r>
              <a:rPr lang="de-DE" sz="2000" b="1" dirty="0">
                <a:solidFill>
                  <a:schemeClr val="bg1"/>
                </a:solidFill>
              </a:rPr>
              <a:t>	INTEGRATION IN DEN ARBEITSMARKT – 2. Schwelle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79512" y="2564904"/>
            <a:ext cx="87849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sz="2800" dirty="0"/>
              <a:t>Rückbau der Zentralisierung (ÖPNV, BS-Standorte, Wohnheime…)</a:t>
            </a:r>
          </a:p>
          <a:p>
            <a:pPr marL="285750" indent="-285750">
              <a:buFontTx/>
              <a:buChar char="-"/>
            </a:pPr>
            <a:r>
              <a:rPr lang="de-DE" sz="2800" dirty="0"/>
              <a:t>Mobilität (Fahrdienste, Erwerb Führerschein, finanzieller Anreiz AG, Maßnahmeinhalte…)</a:t>
            </a:r>
          </a:p>
          <a:p>
            <a:pPr marL="285750" indent="-285750">
              <a:buFontTx/>
              <a:buChar char="-"/>
            </a:pPr>
            <a:r>
              <a:rPr lang="de-DE" sz="2800" dirty="0"/>
              <a:t>Kinderbetreuung (</a:t>
            </a:r>
            <a:r>
              <a:rPr lang="de-DE" sz="2800" dirty="0" err="1"/>
              <a:t>Tagesmuttti</a:t>
            </a:r>
            <a:r>
              <a:rPr lang="de-DE" sz="2800" dirty="0"/>
              <a:t>, Öffnungszeiten, Nanni-Service)</a:t>
            </a:r>
          </a:p>
          <a:p>
            <a:pPr marL="285750" indent="-285750">
              <a:buFontTx/>
              <a:buChar char="-"/>
            </a:pPr>
            <a:r>
              <a:rPr lang="de-DE" sz="2800" dirty="0"/>
              <a:t>Prämie für Arbeitsaufnahme </a:t>
            </a:r>
          </a:p>
          <a:p>
            <a:pPr marL="285750" indent="-285750">
              <a:buFontTx/>
              <a:buChar char="-"/>
            </a:pPr>
            <a:r>
              <a:rPr lang="de-DE" sz="2800" dirty="0"/>
              <a:t>Schnuppertage in Betriebe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828771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2895600" cy="365125"/>
          </a:xfrm>
        </p:spPr>
        <p:txBody>
          <a:bodyPr/>
          <a:lstStyle/>
          <a:p>
            <a:pPr algn="l"/>
            <a:r>
              <a:rPr lang="de-DE" dirty="0"/>
              <a:t>JugendServiceMSE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14</a:t>
            </a:fld>
            <a:endParaRPr lang="de-DE"/>
          </a:p>
        </p:txBody>
      </p:sp>
      <p:pic>
        <p:nvPicPr>
          <p:cNvPr id="7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2810" cy="142367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" name="Textfeld 1"/>
          <p:cNvSpPr txBox="1"/>
          <p:nvPr/>
        </p:nvSpPr>
        <p:spPr>
          <a:xfrm>
            <a:off x="179512" y="1612310"/>
            <a:ext cx="8784976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WS 3a: 	Wenn gar nichts mehr geht – Sozialarbeit als „Ausfallbürge“?</a:t>
            </a:r>
          </a:p>
          <a:p>
            <a:r>
              <a:rPr lang="de-DE" sz="2000" b="1" dirty="0">
                <a:solidFill>
                  <a:schemeClr val="bg1"/>
                </a:solidFill>
              </a:rPr>
              <a:t>	ROLLE DER SCHUL- UND JUGENDSOZIALARBEIT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51520" y="2708920"/>
            <a:ext cx="87129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sz="3200" dirty="0"/>
              <a:t>Netzwerkarbeit (regional)</a:t>
            </a:r>
          </a:p>
          <a:p>
            <a:pPr marL="285750" indent="-285750">
              <a:buFontTx/>
              <a:buChar char="-"/>
            </a:pPr>
            <a:r>
              <a:rPr lang="de-DE" sz="3200" dirty="0"/>
              <a:t>Finanzierung „Geld muss in die Hand genommen werden zur Verstetigung der Projekte und der JuSe“</a:t>
            </a:r>
          </a:p>
          <a:p>
            <a:pPr marL="285750" indent="-285750">
              <a:buFontTx/>
              <a:buChar char="-"/>
            </a:pPr>
            <a:r>
              <a:rPr lang="de-DE" sz="3200" dirty="0"/>
              <a:t>Beteiligung von jungen Menschen am Vorhaben JuSe</a:t>
            </a:r>
          </a:p>
          <a:p>
            <a:pPr marL="285750" indent="-285750">
              <a:buFontTx/>
              <a:buChar char="-"/>
            </a:pPr>
            <a:r>
              <a:rPr lang="de-DE" sz="3200" dirty="0"/>
              <a:t>Alle Rechtskreise unter einem Dach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934445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2895600" cy="365125"/>
          </a:xfrm>
        </p:spPr>
        <p:txBody>
          <a:bodyPr/>
          <a:lstStyle/>
          <a:p>
            <a:pPr algn="l"/>
            <a:r>
              <a:rPr lang="de-DE" dirty="0"/>
              <a:t>JugendServiceMSE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15</a:t>
            </a:fld>
            <a:endParaRPr lang="de-DE"/>
          </a:p>
        </p:txBody>
      </p:sp>
      <p:pic>
        <p:nvPicPr>
          <p:cNvPr id="7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2810" cy="142367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" name="Textfeld 1"/>
          <p:cNvSpPr txBox="1"/>
          <p:nvPr/>
        </p:nvSpPr>
        <p:spPr>
          <a:xfrm>
            <a:off x="179512" y="1612310"/>
            <a:ext cx="8784976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WS 3b: 	Wenn gar nichts mehr geht – Sozialarbeit als „Ausfallbürge“?</a:t>
            </a:r>
          </a:p>
          <a:p>
            <a:r>
              <a:rPr lang="de-DE" sz="2000" b="1" dirty="0">
                <a:solidFill>
                  <a:schemeClr val="bg1"/>
                </a:solidFill>
              </a:rPr>
              <a:t>	ROLLE DER SCHUL- UND JUGENDSOZIALARBEIT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79512" y="2564904"/>
            <a:ext cx="86409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sz="3600" dirty="0"/>
              <a:t>Klares Bekenntnis zu SSA/JSA (mehr Druck zum Erhalt, Umsetzung, Finanzierung)</a:t>
            </a:r>
          </a:p>
          <a:p>
            <a:pPr marL="285750" indent="-285750">
              <a:buFontTx/>
              <a:buChar char="-"/>
            </a:pPr>
            <a:r>
              <a:rPr lang="de-DE" sz="3600" dirty="0"/>
              <a:t>Mehr Kinder- und Jugendarbeit (ab Kita)</a:t>
            </a:r>
          </a:p>
          <a:p>
            <a:pPr marL="285750" indent="-285750">
              <a:buFontTx/>
              <a:buChar char="-"/>
            </a:pPr>
            <a:r>
              <a:rPr lang="de-DE" sz="3600" dirty="0"/>
              <a:t>Alle Rechtskreise unter einem Dach (nicht nur 1 Tag, sondern komplett)</a:t>
            </a:r>
            <a:r>
              <a:rPr lang="en-GB" sz="3600" dirty="0"/>
              <a:t> – </a:t>
            </a:r>
            <a:r>
              <a:rPr lang="en-GB" sz="3600" dirty="0" err="1"/>
              <a:t>Entscheidungskompetenz</a:t>
            </a:r>
            <a:endParaRPr lang="en-GB" sz="3600" dirty="0"/>
          </a:p>
          <a:p>
            <a:pPr marL="285750" indent="-285750">
              <a:buFontTx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0962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2895600" cy="365125"/>
          </a:xfrm>
        </p:spPr>
        <p:txBody>
          <a:bodyPr/>
          <a:lstStyle/>
          <a:p>
            <a:pPr algn="l"/>
            <a:r>
              <a:rPr lang="de-DE" dirty="0"/>
              <a:t>JugendServiceMSE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16</a:t>
            </a:fld>
            <a:endParaRPr lang="de-DE"/>
          </a:p>
        </p:txBody>
      </p:sp>
      <p:pic>
        <p:nvPicPr>
          <p:cNvPr id="7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2810" cy="142367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2" name="Textfeld 1"/>
          <p:cNvSpPr txBox="1"/>
          <p:nvPr/>
        </p:nvSpPr>
        <p:spPr>
          <a:xfrm>
            <a:off x="179512" y="1612310"/>
            <a:ext cx="8784976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WS 3b: 	Wenn gar nichts mehr geht – Sozialarbeit als „Ausfallbürge“?</a:t>
            </a:r>
          </a:p>
          <a:p>
            <a:r>
              <a:rPr lang="de-DE" sz="2000" b="1" dirty="0">
                <a:solidFill>
                  <a:schemeClr val="bg1"/>
                </a:solidFill>
              </a:rPr>
              <a:t>	ROLLE DER SCHUL- UND JUGENDSOZIALARBEIT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79512" y="2564904"/>
            <a:ext cx="86409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sz="3600" dirty="0"/>
              <a:t>Klare Lobbyarbeit für JuSe</a:t>
            </a:r>
          </a:p>
          <a:p>
            <a:pPr marL="285750" indent="-285750">
              <a:buFontTx/>
              <a:buChar char="-"/>
            </a:pPr>
            <a:r>
              <a:rPr lang="de-DE" sz="3600" dirty="0"/>
              <a:t>Transparenz, Grenzen, Möglichkeiten zwischen den Rechtskreisen</a:t>
            </a:r>
            <a:endParaRPr lang="en-GB" sz="3600" dirty="0"/>
          </a:p>
          <a:p>
            <a:pPr marL="285750" indent="-285750">
              <a:buFontTx/>
              <a:buChar char="-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5298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612310"/>
            <a:ext cx="8229600" cy="45138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3500" b="1" dirty="0"/>
              <a:t>           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2895600" cy="365125"/>
          </a:xfrm>
        </p:spPr>
        <p:txBody>
          <a:bodyPr/>
          <a:lstStyle/>
          <a:p>
            <a:pPr algn="l"/>
            <a:r>
              <a:rPr lang="de-DE" dirty="0"/>
              <a:t>JugendServiceMSE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2</a:t>
            </a:fld>
            <a:endParaRPr lang="de-DE"/>
          </a:p>
        </p:txBody>
      </p:sp>
      <p:sp>
        <p:nvSpPr>
          <p:cNvPr id="2" name="Rechteck 1"/>
          <p:cNvSpPr/>
          <p:nvPr/>
        </p:nvSpPr>
        <p:spPr>
          <a:xfrm>
            <a:off x="467544" y="1196752"/>
            <a:ext cx="8157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de-DE" sz="2400" u="sng" dirty="0"/>
          </a:p>
          <a:p>
            <a:pPr algn="ctr"/>
            <a:endParaRPr lang="de-DE" sz="4000" dirty="0"/>
          </a:p>
        </p:txBody>
      </p:sp>
      <p:pic>
        <p:nvPicPr>
          <p:cNvPr id="6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2810" cy="142367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7" name="Textfeld 6"/>
          <p:cNvSpPr txBox="1"/>
          <p:nvPr/>
        </p:nvSpPr>
        <p:spPr>
          <a:xfrm>
            <a:off x="549896" y="1612310"/>
            <a:ext cx="79208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12:30 Uhr 	</a:t>
            </a:r>
            <a:r>
              <a:rPr lang="de-DE" dirty="0" err="1"/>
              <a:t>Come</a:t>
            </a:r>
            <a:r>
              <a:rPr lang="de-DE" dirty="0"/>
              <a:t> </a:t>
            </a:r>
            <a:r>
              <a:rPr lang="de-DE" dirty="0" err="1"/>
              <a:t>together</a:t>
            </a:r>
            <a:endParaRPr lang="de-DE" dirty="0"/>
          </a:p>
          <a:p>
            <a:r>
              <a:rPr lang="de-DE" dirty="0"/>
              <a:t>13:00 Uhr	Grußwort von Frau Haupt-Koopmann, VG RD Nord</a:t>
            </a:r>
          </a:p>
          <a:p>
            <a:endParaRPr lang="de-DE" dirty="0"/>
          </a:p>
          <a:p>
            <a:r>
              <a:rPr lang="de-DE" dirty="0"/>
              <a:t>13:15 Uhr 	Podiumsdiskussion JuSeMSE-Lenkungsgruppe</a:t>
            </a:r>
          </a:p>
          <a:p>
            <a:endParaRPr lang="de-DE" dirty="0"/>
          </a:p>
          <a:p>
            <a:r>
              <a:rPr lang="de-DE" dirty="0"/>
              <a:t>14:15 Uhr 	Kaffeepause im „Markt der Möglichkeiten“</a:t>
            </a:r>
          </a:p>
          <a:p>
            <a:endParaRPr lang="de-DE" dirty="0"/>
          </a:p>
          <a:p>
            <a:r>
              <a:rPr lang="de-DE" dirty="0"/>
              <a:t>15:00 Uhr 	Fachvortrag 1: Jugend- und Schulsozialarbeit</a:t>
            </a:r>
          </a:p>
          <a:p>
            <a:r>
              <a:rPr lang="de-DE" dirty="0"/>
              <a:t>		Prof. Burmeister – Hochschule NB </a:t>
            </a:r>
          </a:p>
          <a:p>
            <a:endParaRPr lang="de-DE" dirty="0"/>
          </a:p>
          <a:p>
            <a:r>
              <a:rPr lang="de-DE" dirty="0"/>
              <a:t>16:00 Uhr	Fachvortrag 2: Vorzeitige Ausbildungsabbrüche</a:t>
            </a:r>
          </a:p>
          <a:p>
            <a:r>
              <a:rPr lang="de-DE" dirty="0"/>
              <a:t>		Dr. Kotte, IAB Nord</a:t>
            </a:r>
          </a:p>
          <a:p>
            <a:endParaRPr lang="de-DE" dirty="0"/>
          </a:p>
          <a:p>
            <a:r>
              <a:rPr lang="de-DE" dirty="0"/>
              <a:t>17:00 Uhr 	Ende des 1. Tages</a:t>
            </a:r>
          </a:p>
          <a:p>
            <a:endParaRPr lang="de-DE" dirty="0"/>
          </a:p>
          <a:p>
            <a:r>
              <a:rPr lang="de-DE" dirty="0"/>
              <a:t>18:00 Uhr 	Abendessen JuSe und Gemeinsames Ausklingen des Tages 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6382544" y="1403513"/>
            <a:ext cx="4176464" cy="1446550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de-DE" sz="8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TAG 1</a:t>
            </a:r>
          </a:p>
        </p:txBody>
      </p:sp>
    </p:spTree>
    <p:extLst>
      <p:ext uri="{BB962C8B-B14F-4D97-AF65-F5344CB8AC3E}">
        <p14:creationId xmlns:p14="http://schemas.microsoft.com/office/powerpoint/2010/main" val="1627416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612310"/>
            <a:ext cx="8229600" cy="45138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3500" b="1" dirty="0"/>
              <a:t>           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2895600" cy="365125"/>
          </a:xfrm>
        </p:spPr>
        <p:txBody>
          <a:bodyPr/>
          <a:lstStyle/>
          <a:p>
            <a:pPr algn="l"/>
            <a:r>
              <a:rPr lang="de-DE" dirty="0"/>
              <a:t>JugendServiceMSE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3</a:t>
            </a:fld>
            <a:endParaRPr lang="de-DE"/>
          </a:p>
        </p:txBody>
      </p:sp>
      <p:sp>
        <p:nvSpPr>
          <p:cNvPr id="2" name="Rechteck 1"/>
          <p:cNvSpPr/>
          <p:nvPr/>
        </p:nvSpPr>
        <p:spPr>
          <a:xfrm>
            <a:off x="467544" y="1196752"/>
            <a:ext cx="8157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de-DE" sz="2400" u="sng" dirty="0"/>
          </a:p>
          <a:p>
            <a:pPr algn="ctr"/>
            <a:endParaRPr lang="de-DE" sz="4000" dirty="0"/>
          </a:p>
        </p:txBody>
      </p:sp>
      <p:pic>
        <p:nvPicPr>
          <p:cNvPr id="6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2810" cy="142367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7" name="Textfeld 6"/>
          <p:cNvSpPr txBox="1"/>
          <p:nvPr/>
        </p:nvSpPr>
        <p:spPr>
          <a:xfrm>
            <a:off x="549896" y="1984173"/>
            <a:ext cx="79208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600" dirty="0"/>
              <a:t>Grußwort</a:t>
            </a:r>
          </a:p>
          <a:p>
            <a:r>
              <a:rPr lang="de-DE" sz="6600" dirty="0"/>
              <a:t>Frau Haupt-Koopmann</a:t>
            </a:r>
          </a:p>
          <a:p>
            <a:r>
              <a:rPr lang="de-DE" sz="6600" dirty="0"/>
              <a:t>VG RD Nord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6977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612310"/>
            <a:ext cx="8229600" cy="45138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3500" b="1" dirty="0"/>
              <a:t>           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2895600" cy="365125"/>
          </a:xfrm>
        </p:spPr>
        <p:txBody>
          <a:bodyPr/>
          <a:lstStyle/>
          <a:p>
            <a:pPr algn="l"/>
            <a:r>
              <a:rPr lang="de-DE" dirty="0"/>
              <a:t>JugendServiceMSE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4</a:t>
            </a:fld>
            <a:endParaRPr lang="de-DE"/>
          </a:p>
        </p:txBody>
      </p:sp>
      <p:sp>
        <p:nvSpPr>
          <p:cNvPr id="2" name="Rechteck 1"/>
          <p:cNvSpPr/>
          <p:nvPr/>
        </p:nvSpPr>
        <p:spPr>
          <a:xfrm>
            <a:off x="467544" y="1196752"/>
            <a:ext cx="8157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de-DE" sz="2400" u="sng" dirty="0"/>
          </a:p>
          <a:p>
            <a:pPr algn="ctr"/>
            <a:endParaRPr lang="de-DE" sz="4000" dirty="0"/>
          </a:p>
        </p:txBody>
      </p:sp>
      <p:pic>
        <p:nvPicPr>
          <p:cNvPr id="6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2810" cy="142367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7" name="Textfeld 6"/>
          <p:cNvSpPr txBox="1"/>
          <p:nvPr/>
        </p:nvSpPr>
        <p:spPr>
          <a:xfrm>
            <a:off x="585900" y="1556792"/>
            <a:ext cx="792088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Podiumsdiskussion </a:t>
            </a:r>
            <a:r>
              <a:rPr lang="de-DE" sz="2400" b="1" dirty="0" err="1"/>
              <a:t>JuSeMSE</a:t>
            </a:r>
            <a:r>
              <a:rPr lang="de-DE" sz="2400" b="1" dirty="0"/>
              <a:t>-Lenkungsgruppe</a:t>
            </a:r>
          </a:p>
          <a:p>
            <a:endParaRPr lang="de-DE" dirty="0"/>
          </a:p>
          <a:p>
            <a:r>
              <a:rPr lang="de-DE" sz="2800" b="1" dirty="0"/>
              <a:t>Thomas </a:t>
            </a:r>
            <a:r>
              <a:rPr lang="de-DE" sz="2800" b="1" dirty="0" err="1"/>
              <a:t>Besse</a:t>
            </a:r>
            <a:endParaRPr lang="de-DE" sz="2800" b="1" dirty="0"/>
          </a:p>
          <a:p>
            <a:r>
              <a:rPr lang="de-DE" sz="2400" dirty="0"/>
              <a:t>Vorsitzender der Geschäftsführung der Agentur für Arbeit NB</a:t>
            </a:r>
          </a:p>
          <a:p>
            <a:r>
              <a:rPr lang="de-DE" sz="2800" b="1" dirty="0"/>
              <a:t>Heiko Kärger</a:t>
            </a:r>
          </a:p>
          <a:p>
            <a:r>
              <a:rPr lang="de-DE" sz="2400" dirty="0"/>
              <a:t>Landrat des LK MSE</a:t>
            </a:r>
          </a:p>
          <a:p>
            <a:r>
              <a:rPr lang="de-DE" sz="2800" b="1" dirty="0"/>
              <a:t>Hans-Jürgen Stein</a:t>
            </a:r>
          </a:p>
          <a:p>
            <a:r>
              <a:rPr lang="de-DE" sz="2400" dirty="0"/>
              <a:t>Leiter des Staatlichen Schulamtes NB</a:t>
            </a:r>
          </a:p>
          <a:p>
            <a:r>
              <a:rPr lang="de-DE" sz="2800" b="1" dirty="0"/>
              <a:t>Christina Felgenhauer</a:t>
            </a:r>
          </a:p>
          <a:p>
            <a:r>
              <a:rPr lang="de-DE" sz="2400" dirty="0"/>
              <a:t>Geschäftsführerin Jobcenter MSE-Nord</a:t>
            </a:r>
          </a:p>
          <a:p>
            <a:r>
              <a:rPr lang="de-DE" sz="2800" b="1" dirty="0"/>
              <a:t>Andreas Wegner</a:t>
            </a:r>
          </a:p>
          <a:p>
            <a:r>
              <a:rPr lang="de-DE" sz="2400" dirty="0"/>
              <a:t>Geschäftsführer Jobcenter MSE-Süd</a:t>
            </a:r>
          </a:p>
        </p:txBody>
      </p:sp>
    </p:spTree>
    <p:extLst>
      <p:ext uri="{BB962C8B-B14F-4D97-AF65-F5344CB8AC3E}">
        <p14:creationId xmlns:p14="http://schemas.microsoft.com/office/powerpoint/2010/main" val="2487278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612310"/>
            <a:ext cx="8229600" cy="45138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3500" b="1" dirty="0"/>
              <a:t>           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2895600" cy="365125"/>
          </a:xfrm>
        </p:spPr>
        <p:txBody>
          <a:bodyPr/>
          <a:lstStyle/>
          <a:p>
            <a:pPr algn="l"/>
            <a:r>
              <a:rPr lang="de-DE" dirty="0"/>
              <a:t>JugendServiceMSE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5</a:t>
            </a:fld>
            <a:endParaRPr lang="de-DE"/>
          </a:p>
        </p:txBody>
      </p:sp>
      <p:sp>
        <p:nvSpPr>
          <p:cNvPr id="2" name="Rechteck 1"/>
          <p:cNvSpPr/>
          <p:nvPr/>
        </p:nvSpPr>
        <p:spPr>
          <a:xfrm>
            <a:off x="467544" y="1196752"/>
            <a:ext cx="8157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de-DE" sz="2400" u="sng" dirty="0"/>
          </a:p>
          <a:p>
            <a:pPr algn="ctr"/>
            <a:endParaRPr lang="de-DE" sz="4000" dirty="0"/>
          </a:p>
        </p:txBody>
      </p:sp>
      <p:pic>
        <p:nvPicPr>
          <p:cNvPr id="6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2810" cy="142367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7" name="Textfeld 6"/>
          <p:cNvSpPr txBox="1"/>
          <p:nvPr/>
        </p:nvSpPr>
        <p:spPr>
          <a:xfrm>
            <a:off x="645637" y="2220333"/>
            <a:ext cx="792088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/>
              <a:t>Kaffeepause</a:t>
            </a:r>
          </a:p>
          <a:p>
            <a:pPr algn="ctr"/>
            <a:r>
              <a:rPr lang="de-DE" sz="4400" b="1" dirty="0"/>
              <a:t>im</a:t>
            </a:r>
          </a:p>
          <a:p>
            <a:pPr algn="ctr"/>
            <a:r>
              <a:rPr lang="de-DE" sz="4800" b="1" dirty="0"/>
              <a:t>MARKT DER MÖGLICHKEITEN</a:t>
            </a:r>
          </a:p>
        </p:txBody>
      </p:sp>
    </p:spTree>
    <p:extLst>
      <p:ext uri="{BB962C8B-B14F-4D97-AF65-F5344CB8AC3E}">
        <p14:creationId xmlns:p14="http://schemas.microsoft.com/office/powerpoint/2010/main" val="2321823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612310"/>
            <a:ext cx="8229600" cy="45138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3500" b="1" dirty="0"/>
              <a:t>           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2895600" cy="365125"/>
          </a:xfrm>
        </p:spPr>
        <p:txBody>
          <a:bodyPr/>
          <a:lstStyle/>
          <a:p>
            <a:pPr algn="l"/>
            <a:r>
              <a:rPr lang="de-DE" dirty="0"/>
              <a:t>JugendServiceMSE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6</a:t>
            </a:fld>
            <a:endParaRPr lang="de-DE"/>
          </a:p>
        </p:txBody>
      </p:sp>
      <p:sp>
        <p:nvSpPr>
          <p:cNvPr id="2" name="Rechteck 1"/>
          <p:cNvSpPr/>
          <p:nvPr/>
        </p:nvSpPr>
        <p:spPr>
          <a:xfrm>
            <a:off x="467544" y="1196752"/>
            <a:ext cx="8157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de-DE" sz="2400" u="sng" dirty="0"/>
          </a:p>
          <a:p>
            <a:pPr algn="ctr"/>
            <a:endParaRPr lang="de-DE" sz="4000" dirty="0"/>
          </a:p>
        </p:txBody>
      </p:sp>
      <p:pic>
        <p:nvPicPr>
          <p:cNvPr id="6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2810" cy="142367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7" name="Textfeld 6"/>
          <p:cNvSpPr txBox="1"/>
          <p:nvPr/>
        </p:nvSpPr>
        <p:spPr>
          <a:xfrm>
            <a:off x="549896" y="1612310"/>
            <a:ext cx="792088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08.30 Uhr 	Rückblick auf Tag 1</a:t>
            </a:r>
          </a:p>
          <a:p>
            <a:endParaRPr lang="de-DE" dirty="0"/>
          </a:p>
          <a:p>
            <a:r>
              <a:rPr lang="de-DE" dirty="0"/>
              <a:t>08:40 Uhr	Herausforderungen der Jugendförderung im LK MSE</a:t>
            </a:r>
          </a:p>
          <a:p>
            <a:r>
              <a:rPr lang="de-DE" dirty="0"/>
              <a:t>		Frau Schild, Frau Lange, Jugendamt LK MSE</a:t>
            </a:r>
          </a:p>
          <a:p>
            <a:endParaRPr lang="de-DE" dirty="0"/>
          </a:p>
          <a:p>
            <a:r>
              <a:rPr lang="de-DE" dirty="0"/>
              <a:t>09.15 Uhr 	Workshops inkl. Kaffeepause (ab 10 Uhr)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11:30 Uhr 	Präsentation der WS-Ergebnisse in Anwesenheit von Vertretern</a:t>
            </a:r>
          </a:p>
          <a:p>
            <a:r>
              <a:rPr lang="de-DE" dirty="0"/>
              <a:t>		der Lenkungsgruppe</a:t>
            </a:r>
          </a:p>
          <a:p>
            <a:endParaRPr lang="de-DE" dirty="0"/>
          </a:p>
          <a:p>
            <a:r>
              <a:rPr lang="de-DE" dirty="0"/>
              <a:t>13:00 Uhr 	Ende des Fachtages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6382544" y="1403513"/>
            <a:ext cx="4176464" cy="1446550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de-DE" sz="8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TAG 2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896" y="3389398"/>
            <a:ext cx="3614028" cy="787214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0676" y="3365943"/>
            <a:ext cx="3422307" cy="924023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9058" y="4200066"/>
            <a:ext cx="3614037" cy="90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527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612310"/>
            <a:ext cx="8229600" cy="45138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3500" b="1" dirty="0"/>
              <a:t>           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2895600" cy="365125"/>
          </a:xfrm>
        </p:spPr>
        <p:txBody>
          <a:bodyPr/>
          <a:lstStyle/>
          <a:p>
            <a:pPr algn="l"/>
            <a:r>
              <a:rPr lang="de-DE" dirty="0"/>
              <a:t>JugendServiceMSE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7</a:t>
            </a:fld>
            <a:endParaRPr lang="de-DE"/>
          </a:p>
        </p:txBody>
      </p:sp>
      <p:sp>
        <p:nvSpPr>
          <p:cNvPr id="2" name="Rechteck 1"/>
          <p:cNvSpPr/>
          <p:nvPr/>
        </p:nvSpPr>
        <p:spPr>
          <a:xfrm>
            <a:off x="467544" y="1196752"/>
            <a:ext cx="8157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de-DE" sz="2400" u="sng" dirty="0"/>
          </a:p>
          <a:p>
            <a:pPr algn="ctr"/>
            <a:endParaRPr lang="de-DE" sz="4000" dirty="0"/>
          </a:p>
        </p:txBody>
      </p:sp>
      <p:pic>
        <p:nvPicPr>
          <p:cNvPr id="6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2810" cy="142367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7" name="Textfeld 6"/>
          <p:cNvSpPr txBox="1"/>
          <p:nvPr/>
        </p:nvSpPr>
        <p:spPr>
          <a:xfrm>
            <a:off x="645637" y="2220333"/>
            <a:ext cx="792088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/>
              <a:t>RÜCKBLICK</a:t>
            </a:r>
          </a:p>
          <a:p>
            <a:pPr algn="ctr"/>
            <a:r>
              <a:rPr lang="de-DE" sz="4400" b="1" dirty="0"/>
              <a:t>auf</a:t>
            </a:r>
          </a:p>
          <a:p>
            <a:pPr algn="ctr"/>
            <a:r>
              <a:rPr lang="de-DE" sz="4800" b="1" dirty="0"/>
              <a:t>Tag 1</a:t>
            </a:r>
          </a:p>
        </p:txBody>
      </p:sp>
    </p:spTree>
    <p:extLst>
      <p:ext uri="{BB962C8B-B14F-4D97-AF65-F5344CB8AC3E}">
        <p14:creationId xmlns:p14="http://schemas.microsoft.com/office/powerpoint/2010/main" val="985732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612310"/>
            <a:ext cx="8229600" cy="45138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3500" b="1" dirty="0"/>
              <a:t>           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2895600" cy="365125"/>
          </a:xfrm>
        </p:spPr>
        <p:txBody>
          <a:bodyPr/>
          <a:lstStyle/>
          <a:p>
            <a:pPr algn="l"/>
            <a:r>
              <a:rPr lang="de-DE" dirty="0"/>
              <a:t>JugendServiceMSE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8</a:t>
            </a:fld>
            <a:endParaRPr lang="de-DE"/>
          </a:p>
        </p:txBody>
      </p:sp>
      <p:sp>
        <p:nvSpPr>
          <p:cNvPr id="2" name="Rechteck 1"/>
          <p:cNvSpPr/>
          <p:nvPr/>
        </p:nvSpPr>
        <p:spPr>
          <a:xfrm>
            <a:off x="467544" y="1196752"/>
            <a:ext cx="8157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de-DE" sz="2400" u="sng" dirty="0"/>
          </a:p>
          <a:p>
            <a:pPr algn="ctr"/>
            <a:endParaRPr lang="de-DE" sz="4000" dirty="0"/>
          </a:p>
        </p:txBody>
      </p:sp>
      <p:pic>
        <p:nvPicPr>
          <p:cNvPr id="6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2810" cy="142367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7" name="Textfeld 6"/>
          <p:cNvSpPr txBox="1"/>
          <p:nvPr/>
        </p:nvSpPr>
        <p:spPr>
          <a:xfrm>
            <a:off x="645637" y="2220333"/>
            <a:ext cx="79208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/>
              <a:t>WORKSHOPS</a:t>
            </a:r>
          </a:p>
          <a:p>
            <a:pPr algn="ctr"/>
            <a:endParaRPr lang="de-DE" sz="4400" b="1" dirty="0"/>
          </a:p>
          <a:p>
            <a:pPr algn="ctr"/>
            <a:r>
              <a:rPr lang="de-DE" sz="4400" b="1" dirty="0"/>
              <a:t>09:15 – 11:15 Uhr</a:t>
            </a:r>
          </a:p>
          <a:p>
            <a:pPr algn="ctr"/>
            <a:r>
              <a:rPr lang="de-DE" sz="4400" b="1" dirty="0"/>
              <a:t>inkl.</a:t>
            </a:r>
          </a:p>
          <a:p>
            <a:pPr algn="ctr"/>
            <a:r>
              <a:rPr lang="de-DE" sz="4400" b="1" dirty="0"/>
              <a:t>Kaffeepause</a:t>
            </a:r>
            <a:endParaRPr lang="de-DE" sz="4800" b="1" dirty="0"/>
          </a:p>
        </p:txBody>
      </p:sp>
    </p:spTree>
    <p:extLst>
      <p:ext uri="{BB962C8B-B14F-4D97-AF65-F5344CB8AC3E}">
        <p14:creationId xmlns:p14="http://schemas.microsoft.com/office/powerpoint/2010/main" val="3459768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612310"/>
            <a:ext cx="8229600" cy="45138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3500" b="1" dirty="0"/>
              <a:t>           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67544" y="6309320"/>
            <a:ext cx="2895600" cy="365125"/>
          </a:xfrm>
        </p:spPr>
        <p:txBody>
          <a:bodyPr/>
          <a:lstStyle/>
          <a:p>
            <a:pPr algn="l"/>
            <a:r>
              <a:rPr lang="de-DE" dirty="0"/>
              <a:t>JugendServiceMSE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B998E-5DF8-453A-A9A4-3044D7318CE3}" type="slidenum">
              <a:rPr lang="de-DE" smtClean="0"/>
              <a:t>9</a:t>
            </a:fld>
            <a:endParaRPr lang="de-DE"/>
          </a:p>
        </p:txBody>
      </p:sp>
      <p:sp>
        <p:nvSpPr>
          <p:cNvPr id="2" name="Rechteck 1"/>
          <p:cNvSpPr/>
          <p:nvPr/>
        </p:nvSpPr>
        <p:spPr>
          <a:xfrm>
            <a:off x="467544" y="1196752"/>
            <a:ext cx="8157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de-DE" sz="2400" u="sng" dirty="0"/>
          </a:p>
          <a:p>
            <a:pPr algn="ctr"/>
            <a:endParaRPr lang="de-DE" sz="4000" dirty="0"/>
          </a:p>
        </p:txBody>
      </p:sp>
      <p:pic>
        <p:nvPicPr>
          <p:cNvPr id="6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2810" cy="142367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7" name="Textfeld 6"/>
          <p:cNvSpPr txBox="1"/>
          <p:nvPr/>
        </p:nvSpPr>
        <p:spPr>
          <a:xfrm>
            <a:off x="645637" y="2220333"/>
            <a:ext cx="79208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b="1" dirty="0"/>
              <a:t>PRÄSENTATION </a:t>
            </a:r>
          </a:p>
          <a:p>
            <a:pPr algn="ctr"/>
            <a:r>
              <a:rPr lang="de-DE" sz="5400" b="1" dirty="0"/>
              <a:t>DER </a:t>
            </a:r>
          </a:p>
          <a:p>
            <a:pPr algn="ctr"/>
            <a:r>
              <a:rPr lang="de-DE" sz="5400" b="1" dirty="0"/>
              <a:t>WORKSHOP-ERGEBNISSE</a:t>
            </a:r>
          </a:p>
        </p:txBody>
      </p:sp>
    </p:spTree>
    <p:extLst>
      <p:ext uri="{BB962C8B-B14F-4D97-AF65-F5344CB8AC3E}">
        <p14:creationId xmlns:p14="http://schemas.microsoft.com/office/powerpoint/2010/main" val="138461537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436</Words>
  <Application>Microsoft Office PowerPoint</Application>
  <PresentationFormat>Bildschirmpräsentation (4:3)</PresentationFormat>
  <Paragraphs>176</Paragraphs>
  <Slides>16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19" baseType="lpstr">
      <vt:lpstr>Arial</vt:lpstr>
      <vt:lpstr>Calibri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Bundesagentur für Arbeit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DavidC006</dc:creator>
  <cp:lastModifiedBy>Christiane David</cp:lastModifiedBy>
  <cp:revision>175</cp:revision>
  <cp:lastPrinted>2016-10-13T07:46:15Z</cp:lastPrinted>
  <dcterms:created xsi:type="dcterms:W3CDTF">2014-03-26T06:15:43Z</dcterms:created>
  <dcterms:modified xsi:type="dcterms:W3CDTF">2016-10-20T02:55:06Z</dcterms:modified>
</cp:coreProperties>
</file>